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1"/>
  </p:notesMasterIdLst>
  <p:handoutMasterIdLst>
    <p:handoutMasterId r:id="rId62"/>
  </p:handoutMasterIdLst>
  <p:sldIdLst>
    <p:sldId id="272" r:id="rId5"/>
    <p:sldId id="271" r:id="rId6"/>
    <p:sldId id="258" r:id="rId7"/>
    <p:sldId id="273" r:id="rId8"/>
    <p:sldId id="274" r:id="rId9"/>
    <p:sldId id="275" r:id="rId10"/>
    <p:sldId id="276" r:id="rId11"/>
    <p:sldId id="277" r:id="rId12"/>
    <p:sldId id="279" r:id="rId13"/>
    <p:sldId id="28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285" r:id="rId29"/>
    <p:sldId id="290" r:id="rId30"/>
    <p:sldId id="291" r:id="rId31"/>
    <p:sldId id="293" r:id="rId32"/>
    <p:sldId id="317" r:id="rId33"/>
    <p:sldId id="318" r:id="rId34"/>
    <p:sldId id="294" r:id="rId35"/>
    <p:sldId id="295" r:id="rId36"/>
    <p:sldId id="296" r:id="rId37"/>
    <p:sldId id="299" r:id="rId38"/>
    <p:sldId id="289" r:id="rId39"/>
    <p:sldId id="288" r:id="rId40"/>
    <p:sldId id="301" r:id="rId41"/>
    <p:sldId id="319" r:id="rId42"/>
    <p:sldId id="320" r:id="rId43"/>
    <p:sldId id="302" r:id="rId44"/>
    <p:sldId id="311" r:id="rId45"/>
    <p:sldId id="312" r:id="rId46"/>
    <p:sldId id="310" r:id="rId47"/>
    <p:sldId id="313" r:id="rId48"/>
    <p:sldId id="314" r:id="rId49"/>
    <p:sldId id="315" r:id="rId50"/>
    <p:sldId id="292" r:id="rId51"/>
    <p:sldId id="305" r:id="rId52"/>
    <p:sldId id="306" r:id="rId53"/>
    <p:sldId id="300" r:id="rId54"/>
    <p:sldId id="307" r:id="rId55"/>
    <p:sldId id="303" r:id="rId56"/>
    <p:sldId id="308" r:id="rId57"/>
    <p:sldId id="309" r:id="rId58"/>
    <p:sldId id="316" r:id="rId59"/>
    <p:sldId id="265" r:id="rId6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291" autoAdjust="0"/>
  </p:normalViewPr>
  <p:slideViewPr>
    <p:cSldViewPr snapToGrid="0" showGuides="1">
      <p:cViewPr varScale="1">
        <p:scale>
          <a:sx n="63" d="100"/>
          <a:sy n="63" d="100"/>
        </p:scale>
        <p:origin x="800" y="56"/>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EF8923-0634-4822-A46E-743A5FCDBE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10A55CC-1E7D-4350-B1AE-4143C184EFAE}">
      <dgm:prSet/>
      <dgm:spPr>
        <a:noFill/>
      </dgm:spPr>
      <dgm:t>
        <a:bodyPr/>
        <a:lstStyle/>
        <a:p>
          <a:pPr rtl="0"/>
          <a:r>
            <a:rPr lang="en-US" baseline="0" dirty="0"/>
            <a:t>1.People from different cultural backgrounds attach different values to different  resources.</a:t>
          </a:r>
          <a:br>
            <a:rPr lang="en-US" baseline="0" dirty="0"/>
          </a:br>
          <a:r>
            <a:rPr lang="en-US" baseline="0" dirty="0" err="1"/>
            <a:t>Eg:Green</a:t>
          </a:r>
          <a:r>
            <a:rPr lang="en-US" baseline="0" dirty="0"/>
            <a:t> tea in Japan</a:t>
          </a:r>
          <a:endParaRPr lang="en-US" dirty="0"/>
        </a:p>
      </dgm:t>
    </dgm:pt>
    <dgm:pt modelId="{8218F3F3-1D95-47F4-8147-34EC7D971FA2}" type="parTrans" cxnId="{71C17B24-9A2B-4ABC-B310-29A8A7DE0D62}">
      <dgm:prSet/>
      <dgm:spPr/>
      <dgm:t>
        <a:bodyPr/>
        <a:lstStyle/>
        <a:p>
          <a:endParaRPr lang="en-US"/>
        </a:p>
      </dgm:t>
    </dgm:pt>
    <dgm:pt modelId="{FD4E1AF5-ABCE-4644-A614-AE85B245A38A}" type="sibTrans" cxnId="{71C17B24-9A2B-4ABC-B310-29A8A7DE0D62}">
      <dgm:prSet/>
      <dgm:spPr/>
      <dgm:t>
        <a:bodyPr/>
        <a:lstStyle/>
        <a:p>
          <a:endParaRPr lang="en-US"/>
        </a:p>
      </dgm:t>
    </dgm:pt>
    <dgm:pt modelId="{B4BE2087-21BA-4436-8513-6094B60F8A41}" type="pres">
      <dgm:prSet presAssocID="{C7EF8923-0634-4822-A46E-743A5FCDBE54}" presName="linear" presStyleCnt="0">
        <dgm:presLayoutVars>
          <dgm:animLvl val="lvl"/>
          <dgm:resizeHandles val="exact"/>
        </dgm:presLayoutVars>
      </dgm:prSet>
      <dgm:spPr/>
    </dgm:pt>
    <dgm:pt modelId="{B697CA14-0195-4596-9897-5556E2156AB7}" type="pres">
      <dgm:prSet presAssocID="{D10A55CC-1E7D-4350-B1AE-4143C184EFAE}" presName="parentText" presStyleLbl="node1" presStyleIdx="0" presStyleCnt="1">
        <dgm:presLayoutVars>
          <dgm:chMax val="0"/>
          <dgm:bulletEnabled val="1"/>
        </dgm:presLayoutVars>
      </dgm:prSet>
      <dgm:spPr>
        <a:prstGeom prst="ellipse">
          <a:avLst/>
        </a:prstGeom>
      </dgm:spPr>
    </dgm:pt>
  </dgm:ptLst>
  <dgm:cxnLst>
    <dgm:cxn modelId="{8E676812-1C28-4DB2-98C2-2BA6DF1757D7}" type="presOf" srcId="{C7EF8923-0634-4822-A46E-743A5FCDBE54}" destId="{B4BE2087-21BA-4436-8513-6094B60F8A41}" srcOrd="0" destOrd="0" presId="urn:microsoft.com/office/officeart/2005/8/layout/vList2"/>
    <dgm:cxn modelId="{71C17B24-9A2B-4ABC-B310-29A8A7DE0D62}" srcId="{C7EF8923-0634-4822-A46E-743A5FCDBE54}" destId="{D10A55CC-1E7D-4350-B1AE-4143C184EFAE}" srcOrd="0" destOrd="0" parTransId="{8218F3F3-1D95-47F4-8147-34EC7D971FA2}" sibTransId="{FD4E1AF5-ABCE-4644-A614-AE85B245A38A}"/>
    <dgm:cxn modelId="{148917ED-7BFC-4DCE-9A78-21623FCF8B62}" type="presOf" srcId="{D10A55CC-1E7D-4350-B1AE-4143C184EFAE}" destId="{B697CA14-0195-4596-9897-5556E2156AB7}" srcOrd="0" destOrd="0" presId="urn:microsoft.com/office/officeart/2005/8/layout/vList2"/>
    <dgm:cxn modelId="{5D6EDD21-CC2A-4CD7-A6F0-217CFD1B4C16}" type="presParOf" srcId="{B4BE2087-21BA-4436-8513-6094B60F8A41}" destId="{B697CA14-0195-4596-9897-5556E2156AB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C7DFA6-8533-46CD-9700-10A47A6579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22C3EBF-8488-45B4-AA70-FB19262E68AB}">
      <dgm:prSet/>
      <dgm:spPr/>
      <dgm:t>
        <a:bodyPr/>
        <a:lstStyle/>
        <a:p>
          <a:pPr rtl="0"/>
          <a:r>
            <a:rPr lang="en-US" baseline="0" dirty="0"/>
            <a:t>Modern technology help to convert materials into resources.</a:t>
          </a:r>
          <a:br>
            <a:rPr lang="en-US" baseline="0" dirty="0"/>
          </a:br>
          <a:r>
            <a:rPr lang="en-US" baseline="0" dirty="0"/>
            <a:t>Example :large reserves of mineral oil under the sea floors are no value unless we extract the oil and make it usable.With modern technology it can be safely drilled, refined and used</a:t>
          </a:r>
          <a:endParaRPr lang="en-US" dirty="0"/>
        </a:p>
      </dgm:t>
    </dgm:pt>
    <dgm:pt modelId="{235A025D-8FF3-431A-9856-04C9776E4C00}" type="parTrans" cxnId="{024ED975-27CC-4651-8EDF-130BC8BC0FF1}">
      <dgm:prSet/>
      <dgm:spPr/>
      <dgm:t>
        <a:bodyPr/>
        <a:lstStyle/>
        <a:p>
          <a:endParaRPr lang="en-US"/>
        </a:p>
      </dgm:t>
    </dgm:pt>
    <dgm:pt modelId="{3B143410-AA14-4203-9A69-6C03B4587F59}" type="sibTrans" cxnId="{024ED975-27CC-4651-8EDF-130BC8BC0FF1}">
      <dgm:prSet/>
      <dgm:spPr/>
      <dgm:t>
        <a:bodyPr/>
        <a:lstStyle/>
        <a:p>
          <a:endParaRPr lang="en-US"/>
        </a:p>
      </dgm:t>
    </dgm:pt>
    <dgm:pt modelId="{7905BBB7-BD05-437E-A571-C9ADAE35CF5A}" type="pres">
      <dgm:prSet presAssocID="{DBC7DFA6-8533-46CD-9700-10A47A65796C}" presName="linear" presStyleCnt="0">
        <dgm:presLayoutVars>
          <dgm:animLvl val="lvl"/>
          <dgm:resizeHandles val="exact"/>
        </dgm:presLayoutVars>
      </dgm:prSet>
      <dgm:spPr/>
    </dgm:pt>
    <dgm:pt modelId="{9881290D-D9F2-47C9-9560-06A357A0E558}" type="pres">
      <dgm:prSet presAssocID="{C22C3EBF-8488-45B4-AA70-FB19262E68AB}" presName="parentText" presStyleLbl="node1" presStyleIdx="0" presStyleCnt="1" custScaleY="108586">
        <dgm:presLayoutVars>
          <dgm:chMax val="0"/>
          <dgm:bulletEnabled val="1"/>
        </dgm:presLayoutVars>
      </dgm:prSet>
      <dgm:spPr>
        <a:prstGeom prst="cloud">
          <a:avLst/>
        </a:prstGeom>
      </dgm:spPr>
    </dgm:pt>
  </dgm:ptLst>
  <dgm:cxnLst>
    <dgm:cxn modelId="{4152B710-C349-40D1-BB3C-43FF0EEF8F4E}" type="presOf" srcId="{C22C3EBF-8488-45B4-AA70-FB19262E68AB}" destId="{9881290D-D9F2-47C9-9560-06A357A0E558}" srcOrd="0" destOrd="0" presId="urn:microsoft.com/office/officeart/2005/8/layout/vList2"/>
    <dgm:cxn modelId="{024ED975-27CC-4651-8EDF-130BC8BC0FF1}" srcId="{DBC7DFA6-8533-46CD-9700-10A47A65796C}" destId="{C22C3EBF-8488-45B4-AA70-FB19262E68AB}" srcOrd="0" destOrd="0" parTransId="{235A025D-8FF3-431A-9856-04C9776E4C00}" sibTransId="{3B143410-AA14-4203-9A69-6C03B4587F59}"/>
    <dgm:cxn modelId="{DE20EABA-5B1F-4E50-9F9C-F7CD8317A031}" type="presOf" srcId="{DBC7DFA6-8533-46CD-9700-10A47A65796C}" destId="{7905BBB7-BD05-437E-A571-C9ADAE35CF5A}" srcOrd="0" destOrd="0" presId="urn:microsoft.com/office/officeart/2005/8/layout/vList2"/>
    <dgm:cxn modelId="{C8AF30A4-5FBF-4053-85E7-B735E7A4A030}" type="presParOf" srcId="{7905BBB7-BD05-437E-A571-C9ADAE35CF5A}" destId="{9881290D-D9F2-47C9-9560-06A357A0E55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7ADAB2-C162-4691-AA37-F04259422F2A}"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1EA6EE43-CE3F-4B18-913C-8C8DFE8CDE47}">
      <dgm:prSet/>
      <dgm:spPr/>
      <dgm:t>
        <a:bodyPr/>
        <a:lstStyle/>
        <a:p>
          <a:pPr rtl="0"/>
          <a:r>
            <a:rPr lang="en-US" baseline="0"/>
            <a:t>Types of resources</a:t>
          </a:r>
          <a:br>
            <a:rPr lang="en-US" baseline="0"/>
          </a:br>
          <a:br>
            <a:rPr lang="en-US" baseline="0"/>
          </a:br>
          <a:r>
            <a:rPr lang="en-US" baseline="0"/>
            <a:t>*Natural resources</a:t>
          </a:r>
          <a:br>
            <a:rPr lang="en-US" baseline="0"/>
          </a:br>
          <a:r>
            <a:rPr lang="en-US" baseline="0"/>
            <a:t>*Human resources</a:t>
          </a:r>
          <a:br>
            <a:rPr lang="en-US" baseline="0"/>
          </a:br>
          <a:r>
            <a:rPr lang="en-US" baseline="0"/>
            <a:t>*Human - made resources</a:t>
          </a:r>
          <a:endParaRPr lang="en-US"/>
        </a:p>
      </dgm:t>
    </dgm:pt>
    <dgm:pt modelId="{D02E955C-0213-4261-881F-64110E9338A2}" type="parTrans" cxnId="{6BAB6870-A4AD-4B96-9AAE-5F4BDF0388B2}">
      <dgm:prSet/>
      <dgm:spPr/>
      <dgm:t>
        <a:bodyPr/>
        <a:lstStyle/>
        <a:p>
          <a:endParaRPr lang="en-US"/>
        </a:p>
      </dgm:t>
    </dgm:pt>
    <dgm:pt modelId="{93ED78DF-3E06-48C1-B7BE-66F2E05B4FCA}" type="sibTrans" cxnId="{6BAB6870-A4AD-4B96-9AAE-5F4BDF0388B2}">
      <dgm:prSet/>
      <dgm:spPr/>
      <dgm:t>
        <a:bodyPr/>
        <a:lstStyle/>
        <a:p>
          <a:endParaRPr lang="en-US"/>
        </a:p>
      </dgm:t>
    </dgm:pt>
    <dgm:pt modelId="{E479B5E3-9CF7-4CF9-9250-60B713FD1118}" type="pres">
      <dgm:prSet presAssocID="{827ADAB2-C162-4691-AA37-F04259422F2A}" presName="compositeShape" presStyleCnt="0">
        <dgm:presLayoutVars>
          <dgm:chMax val="7"/>
          <dgm:dir/>
          <dgm:resizeHandles val="exact"/>
        </dgm:presLayoutVars>
      </dgm:prSet>
      <dgm:spPr/>
    </dgm:pt>
    <dgm:pt modelId="{22B7B6D0-6237-46CF-AD3E-D3793A6C4D55}" type="pres">
      <dgm:prSet presAssocID="{1EA6EE43-CE3F-4B18-913C-8C8DFE8CDE47}" presName="circ1TxSh" presStyleLbl="vennNode1" presStyleIdx="0" presStyleCnt="1" custScaleX="181054"/>
      <dgm:spPr/>
    </dgm:pt>
  </dgm:ptLst>
  <dgm:cxnLst>
    <dgm:cxn modelId="{6501713A-6B2C-4048-861E-797FD6B27928}" type="presOf" srcId="{827ADAB2-C162-4691-AA37-F04259422F2A}" destId="{E479B5E3-9CF7-4CF9-9250-60B713FD1118}" srcOrd="0" destOrd="0" presId="urn:microsoft.com/office/officeart/2005/8/layout/venn1"/>
    <dgm:cxn modelId="{6BAB6870-A4AD-4B96-9AAE-5F4BDF0388B2}" srcId="{827ADAB2-C162-4691-AA37-F04259422F2A}" destId="{1EA6EE43-CE3F-4B18-913C-8C8DFE8CDE47}" srcOrd="0" destOrd="0" parTransId="{D02E955C-0213-4261-881F-64110E9338A2}" sibTransId="{93ED78DF-3E06-48C1-B7BE-66F2E05B4FCA}"/>
    <dgm:cxn modelId="{1380CA7B-E1E4-41B9-97AA-ABD6F253D317}" type="presOf" srcId="{1EA6EE43-CE3F-4B18-913C-8C8DFE8CDE47}" destId="{22B7B6D0-6237-46CF-AD3E-D3793A6C4D55}" srcOrd="0" destOrd="0" presId="urn:microsoft.com/office/officeart/2005/8/layout/venn1"/>
    <dgm:cxn modelId="{FA7744BD-5E0E-4636-A893-E0BAB6B10BF9}" type="presParOf" srcId="{E479B5E3-9CF7-4CF9-9250-60B713FD1118}" destId="{22B7B6D0-6237-46CF-AD3E-D3793A6C4D55}"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38652-FCE4-438E-9924-B1DD26A9087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70BD01B-C73E-495F-B5BB-FB1DAA6A0408}">
      <dgm:prSet/>
      <dgm:spPr>
        <a:solidFill>
          <a:schemeClr val="accent6"/>
        </a:solidFill>
      </dgm:spPr>
      <dgm:t>
        <a:bodyPr/>
        <a:lstStyle/>
        <a:p>
          <a:pPr rtl="0"/>
          <a:r>
            <a:rPr lang="en-US" baseline="0"/>
            <a:t>Natural resources</a:t>
          </a:r>
          <a:br>
            <a:rPr lang="en-US" baseline="0"/>
          </a:br>
          <a:br>
            <a:rPr lang="en-US" baseline="0"/>
          </a:br>
          <a:r>
            <a:rPr lang="en-US" baseline="0"/>
            <a:t>*Naturally occurring materials which are used by humans in their natural form or with little modification are known as natural resources.</a:t>
          </a:r>
          <a:br>
            <a:rPr lang="en-US" baseline="0"/>
          </a:br>
          <a:br>
            <a:rPr lang="en-US" baseline="0"/>
          </a:br>
          <a:r>
            <a:rPr lang="en-US" baseline="0"/>
            <a:t>Example:Minerals,Soil,Water,Plants and animals</a:t>
          </a:r>
          <a:endParaRPr lang="en-US"/>
        </a:p>
      </dgm:t>
    </dgm:pt>
    <dgm:pt modelId="{36F93427-8C24-4394-88DA-162210042A15}" type="parTrans" cxnId="{D2770A83-81E6-4AD4-8504-612D50974E08}">
      <dgm:prSet/>
      <dgm:spPr/>
      <dgm:t>
        <a:bodyPr/>
        <a:lstStyle/>
        <a:p>
          <a:endParaRPr lang="en-US"/>
        </a:p>
      </dgm:t>
    </dgm:pt>
    <dgm:pt modelId="{95E14A58-0AFA-4DD6-9762-A72FAF40A414}" type="sibTrans" cxnId="{D2770A83-81E6-4AD4-8504-612D50974E08}">
      <dgm:prSet/>
      <dgm:spPr/>
      <dgm:t>
        <a:bodyPr/>
        <a:lstStyle/>
        <a:p>
          <a:endParaRPr lang="en-US"/>
        </a:p>
      </dgm:t>
    </dgm:pt>
    <dgm:pt modelId="{E64C91F6-BA09-4567-96F6-B48ACADEBDE2}" type="pres">
      <dgm:prSet presAssocID="{1BB38652-FCE4-438E-9924-B1DD26A9087D}" presName="linear" presStyleCnt="0">
        <dgm:presLayoutVars>
          <dgm:animLvl val="lvl"/>
          <dgm:resizeHandles val="exact"/>
        </dgm:presLayoutVars>
      </dgm:prSet>
      <dgm:spPr/>
    </dgm:pt>
    <dgm:pt modelId="{66D362E1-EB7E-4EDC-A88A-CEAFF850C57E}" type="pres">
      <dgm:prSet presAssocID="{070BD01B-C73E-495F-B5BB-FB1DAA6A0408}" presName="parentText" presStyleLbl="node1" presStyleIdx="0" presStyleCnt="1">
        <dgm:presLayoutVars>
          <dgm:chMax val="0"/>
          <dgm:bulletEnabled val="1"/>
        </dgm:presLayoutVars>
      </dgm:prSet>
      <dgm:spPr/>
    </dgm:pt>
  </dgm:ptLst>
  <dgm:cxnLst>
    <dgm:cxn modelId="{260A790F-D71F-4C9F-9486-A087DCCEAAAC}" type="presOf" srcId="{1BB38652-FCE4-438E-9924-B1DD26A9087D}" destId="{E64C91F6-BA09-4567-96F6-B48ACADEBDE2}" srcOrd="0" destOrd="0" presId="urn:microsoft.com/office/officeart/2005/8/layout/vList2"/>
    <dgm:cxn modelId="{D2770A83-81E6-4AD4-8504-612D50974E08}" srcId="{1BB38652-FCE4-438E-9924-B1DD26A9087D}" destId="{070BD01B-C73E-495F-B5BB-FB1DAA6A0408}" srcOrd="0" destOrd="0" parTransId="{36F93427-8C24-4394-88DA-162210042A15}" sibTransId="{95E14A58-0AFA-4DD6-9762-A72FAF40A414}"/>
    <dgm:cxn modelId="{625907CE-DC64-469F-8AAC-7B23B762DBE6}" type="presOf" srcId="{070BD01B-C73E-495F-B5BB-FB1DAA6A0408}" destId="{66D362E1-EB7E-4EDC-A88A-CEAFF850C57E}" srcOrd="0" destOrd="0" presId="urn:microsoft.com/office/officeart/2005/8/layout/vList2"/>
    <dgm:cxn modelId="{B24C712F-9EFF-407C-9DD1-D7D03D87EF06}" type="presParOf" srcId="{E64C91F6-BA09-4567-96F6-B48ACADEBDE2}" destId="{66D362E1-EB7E-4EDC-A88A-CEAFF850C57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7CA14-0195-4596-9897-5556E2156AB7}">
      <dsp:nvSpPr>
        <dsp:cNvPr id="0" name=""/>
        <dsp:cNvSpPr/>
      </dsp:nvSpPr>
      <dsp:spPr>
        <a:xfrm>
          <a:off x="0" y="36290"/>
          <a:ext cx="10364451" cy="5148000"/>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rtl="0">
            <a:lnSpc>
              <a:spcPct val="90000"/>
            </a:lnSpc>
            <a:spcBef>
              <a:spcPct val="0"/>
            </a:spcBef>
            <a:spcAft>
              <a:spcPct val="35000"/>
            </a:spcAft>
            <a:buNone/>
          </a:pPr>
          <a:r>
            <a:rPr lang="en-US" sz="5000" kern="1200" baseline="0" dirty="0"/>
            <a:t>1.People from different cultural backgrounds attach different values to different  resources.</a:t>
          </a:r>
          <a:br>
            <a:rPr lang="en-US" sz="5000" kern="1200" baseline="0" dirty="0"/>
          </a:br>
          <a:r>
            <a:rPr lang="en-US" sz="5000" kern="1200" baseline="0" dirty="0" err="1"/>
            <a:t>Eg:Green</a:t>
          </a:r>
          <a:r>
            <a:rPr lang="en-US" sz="5000" kern="1200" baseline="0" dirty="0"/>
            <a:t> tea in Japan</a:t>
          </a:r>
          <a:endParaRPr lang="en-US" sz="5000" kern="1200" dirty="0"/>
        </a:p>
      </dsp:txBody>
      <dsp:txXfrm>
        <a:off x="1517839" y="790197"/>
        <a:ext cx="7328773" cy="36401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1290D-D9F2-47C9-9560-06A357A0E558}">
      <dsp:nvSpPr>
        <dsp:cNvPr id="0" name=""/>
        <dsp:cNvSpPr/>
      </dsp:nvSpPr>
      <dsp:spPr>
        <a:xfrm>
          <a:off x="0" y="188343"/>
          <a:ext cx="10364451" cy="5366406"/>
        </a:xfrm>
        <a:prstGeom prst="clou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baseline="0" dirty="0"/>
            <a:t>Modern technology help to convert materials into resources.</a:t>
          </a:r>
          <a:br>
            <a:rPr lang="en-US" sz="3200" kern="1200" baseline="0" dirty="0"/>
          </a:br>
          <a:r>
            <a:rPr lang="en-US" sz="3200" kern="1200" baseline="0" dirty="0"/>
            <a:t>Example :large reserves of mineral oil under the sea floors are no value unless we extract the oil and make it usable.With modern technology it can be safely drilled, refined and used</a:t>
          </a:r>
          <a:endParaRPr lang="en-US" sz="3200" kern="1200" dirty="0"/>
        </a:p>
      </dsp:txBody>
      <dsp:txXfrm>
        <a:off x="1428471" y="998770"/>
        <a:ext cx="6770482" cy="34968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7B6D0-6237-46CF-AD3E-D3793A6C4D55}">
      <dsp:nvSpPr>
        <dsp:cNvPr id="0" name=""/>
        <dsp:cNvSpPr/>
      </dsp:nvSpPr>
      <dsp:spPr>
        <a:xfrm>
          <a:off x="65952" y="0"/>
          <a:ext cx="10232545" cy="565165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266950" rtl="0">
            <a:lnSpc>
              <a:spcPct val="90000"/>
            </a:lnSpc>
            <a:spcBef>
              <a:spcPct val="0"/>
            </a:spcBef>
            <a:spcAft>
              <a:spcPct val="35000"/>
            </a:spcAft>
            <a:buNone/>
          </a:pPr>
          <a:r>
            <a:rPr lang="en-US" sz="5100" kern="1200" baseline="0"/>
            <a:t>Types of resources</a:t>
          </a:r>
          <a:br>
            <a:rPr lang="en-US" sz="5100" kern="1200" baseline="0"/>
          </a:br>
          <a:br>
            <a:rPr lang="en-US" sz="5100" kern="1200" baseline="0"/>
          </a:br>
          <a:r>
            <a:rPr lang="en-US" sz="5100" kern="1200" baseline="0"/>
            <a:t>*Natural resources</a:t>
          </a:r>
          <a:br>
            <a:rPr lang="en-US" sz="5100" kern="1200" baseline="0"/>
          </a:br>
          <a:r>
            <a:rPr lang="en-US" sz="5100" kern="1200" baseline="0"/>
            <a:t>*Human resources</a:t>
          </a:r>
          <a:br>
            <a:rPr lang="en-US" sz="5100" kern="1200" baseline="0"/>
          </a:br>
          <a:r>
            <a:rPr lang="en-US" sz="5100" kern="1200" baseline="0"/>
            <a:t>*Human - made resources</a:t>
          </a:r>
          <a:endParaRPr lang="en-US" sz="5100" kern="1200"/>
        </a:p>
      </dsp:txBody>
      <dsp:txXfrm>
        <a:off x="1564474" y="827666"/>
        <a:ext cx="7235501" cy="39963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62E1-EB7E-4EDC-A88A-CEAFF850C57E}">
      <dsp:nvSpPr>
        <dsp:cNvPr id="0" name=""/>
        <dsp:cNvSpPr/>
      </dsp:nvSpPr>
      <dsp:spPr>
        <a:xfrm>
          <a:off x="0" y="33886"/>
          <a:ext cx="10364451" cy="5936579"/>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baseline="0"/>
            <a:t>Natural resources</a:t>
          </a:r>
          <a:br>
            <a:rPr lang="en-US" sz="4300" kern="1200" baseline="0"/>
          </a:br>
          <a:br>
            <a:rPr lang="en-US" sz="4300" kern="1200" baseline="0"/>
          </a:br>
          <a:r>
            <a:rPr lang="en-US" sz="4300" kern="1200" baseline="0"/>
            <a:t>*Naturally occurring materials which are used by humans in their natural form or with little modification are known as natural resources.</a:t>
          </a:r>
          <a:br>
            <a:rPr lang="en-US" sz="4300" kern="1200" baseline="0"/>
          </a:br>
          <a:br>
            <a:rPr lang="en-US" sz="4300" kern="1200" baseline="0"/>
          </a:br>
          <a:r>
            <a:rPr lang="en-US" sz="4300" kern="1200" baseline="0"/>
            <a:t>Example:Minerals,Soil,Water,Plants and animals</a:t>
          </a:r>
          <a:endParaRPr lang="en-US" sz="4300" kern="1200"/>
        </a:p>
      </dsp:txBody>
      <dsp:txXfrm>
        <a:off x="289800" y="323686"/>
        <a:ext cx="9784851" cy="53569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1/10/2024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1/10/2024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32.jpe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ocial Studies 2- January 17th | Niki Paliouras' Learning Journ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5" y="117566"/>
            <a:ext cx="6763203" cy="660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939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075" y="618517"/>
            <a:ext cx="10847152" cy="5952100"/>
          </a:xfrm>
          <a:noFill/>
        </p:spPr>
        <p:txBody>
          <a:bodyPr>
            <a:normAutofit fontScale="90000"/>
          </a:bodyPr>
          <a:lstStyle/>
          <a:p>
            <a:r>
              <a:rPr lang="en-US" sz="5400" cap="none" dirty="0"/>
              <a:t>In this chapter we will discuss about</a:t>
            </a:r>
            <a:br>
              <a:rPr lang="en-US" sz="5400" cap="none" dirty="0"/>
            </a:br>
            <a:r>
              <a:rPr lang="en-US" sz="5400" cap="none" dirty="0"/>
              <a:t> </a:t>
            </a:r>
            <a:br>
              <a:rPr lang="en-US" sz="5400" cap="none" dirty="0"/>
            </a:br>
            <a:br>
              <a:rPr lang="en-US" sz="5400" cap="none" dirty="0"/>
            </a:br>
            <a:br>
              <a:rPr lang="en-US" sz="5400" cap="none" dirty="0"/>
            </a:br>
            <a:r>
              <a:rPr lang="en-US" sz="5400" cap="none" dirty="0"/>
              <a:t>1.Value of </a:t>
            </a:r>
            <a:r>
              <a:rPr lang="en-US" sz="5400" dirty="0"/>
              <a:t>resource</a:t>
            </a:r>
            <a:br>
              <a:rPr lang="en-US" sz="5400" dirty="0"/>
            </a:br>
            <a:r>
              <a:rPr lang="en-US" sz="5400" dirty="0"/>
              <a:t>2.Types of resource</a:t>
            </a:r>
            <a:br>
              <a:rPr lang="en-US" sz="5400" cap="none" dirty="0"/>
            </a:br>
            <a:r>
              <a:rPr lang="en-US" sz="5400" cap="none" dirty="0"/>
              <a:t>3.How human activities affect these resources… </a:t>
            </a:r>
          </a:p>
        </p:txBody>
      </p:sp>
    </p:spTree>
    <p:extLst>
      <p:ext uri="{BB962C8B-B14F-4D97-AF65-F5344CB8AC3E}">
        <p14:creationId xmlns:p14="http://schemas.microsoft.com/office/powerpoint/2010/main" val="278481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4854820"/>
          </a:xfrm>
          <a:noFill/>
        </p:spPr>
        <p:txBody>
          <a:bodyPr>
            <a:normAutofit/>
          </a:bodyPr>
          <a:lstStyle/>
          <a:p>
            <a:r>
              <a:rPr lang="en-US" sz="6000" cap="none" dirty="0"/>
              <a:t>Value of resources is determined by its </a:t>
            </a:r>
            <a:r>
              <a:rPr lang="en-US" sz="6000" u="sng" cap="none" dirty="0"/>
              <a:t>quantity</a:t>
            </a:r>
            <a:r>
              <a:rPr lang="en-US" sz="6000" cap="none" dirty="0"/>
              <a:t> and </a:t>
            </a:r>
            <a:r>
              <a:rPr lang="en-US" sz="6000" u="sng" cap="none" dirty="0"/>
              <a:t>quality</a:t>
            </a:r>
            <a:r>
              <a:rPr lang="en-US" sz="6000" cap="none" dirty="0"/>
              <a:t> and its </a:t>
            </a:r>
            <a:r>
              <a:rPr lang="en-US" sz="6000" u="sng" cap="none" dirty="0"/>
              <a:t>usefulness</a:t>
            </a:r>
            <a:r>
              <a:rPr lang="en-US" sz="6000" cap="none" dirty="0"/>
              <a:t> in the present times..</a:t>
            </a:r>
          </a:p>
        </p:txBody>
      </p:sp>
    </p:spTree>
    <p:extLst>
      <p:ext uri="{BB962C8B-B14F-4D97-AF65-F5344CB8AC3E}">
        <p14:creationId xmlns:p14="http://schemas.microsoft.com/office/powerpoint/2010/main" val="232647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5312020"/>
          </a:xfrm>
          <a:noFill/>
        </p:spPr>
        <p:txBody>
          <a:bodyPr>
            <a:normAutofit/>
          </a:bodyPr>
          <a:lstStyle/>
          <a:p>
            <a:r>
              <a:rPr lang="en-US" sz="6000" u="sng" cap="none" dirty="0">
                <a:solidFill>
                  <a:srgbClr val="FF0000"/>
                </a:solidFill>
              </a:rPr>
              <a:t>Three  Characteristics  of resources:-</a:t>
            </a:r>
            <a:br>
              <a:rPr lang="en-US" sz="6000" cap="none" dirty="0"/>
            </a:br>
            <a:r>
              <a:rPr lang="en-US" sz="6000" cap="none" dirty="0"/>
              <a:t>1.Utility(usefulness)</a:t>
            </a:r>
            <a:br>
              <a:rPr lang="en-US" sz="6000" cap="none" dirty="0"/>
            </a:br>
            <a:r>
              <a:rPr lang="en-US" sz="6000" cap="none" dirty="0"/>
              <a:t>2.Limited availability</a:t>
            </a:r>
            <a:br>
              <a:rPr lang="en-US" sz="6000" cap="none" dirty="0"/>
            </a:br>
            <a:r>
              <a:rPr lang="en-US" sz="6000" cap="none" dirty="0"/>
              <a:t>3.Potential(possibilities to develop)</a:t>
            </a:r>
          </a:p>
        </p:txBody>
      </p:sp>
    </p:spTree>
    <p:extLst>
      <p:ext uri="{BB962C8B-B14F-4D97-AF65-F5344CB8AC3E}">
        <p14:creationId xmlns:p14="http://schemas.microsoft.com/office/powerpoint/2010/main" val="145688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4854820"/>
          </a:xfrm>
          <a:noFill/>
        </p:spPr>
        <p:txBody>
          <a:bodyPr>
            <a:normAutofit/>
          </a:bodyPr>
          <a:lstStyle/>
          <a:p>
            <a:r>
              <a:rPr lang="en-US" sz="6000" cap="none" dirty="0"/>
              <a:t>Factors which determine the value of a resource</a:t>
            </a:r>
            <a:br>
              <a:rPr lang="en-US" sz="6000" cap="none" dirty="0"/>
            </a:br>
            <a:br>
              <a:rPr lang="en-US" sz="6000" cap="none" dirty="0"/>
            </a:br>
            <a:r>
              <a:rPr lang="en-US" sz="6000" cap="none" dirty="0"/>
              <a:t>lets discuss</a:t>
            </a:r>
          </a:p>
        </p:txBody>
      </p:sp>
    </p:spTree>
    <p:extLst>
      <p:ext uri="{BB962C8B-B14F-4D97-AF65-F5344CB8AC3E}">
        <p14:creationId xmlns:p14="http://schemas.microsoft.com/office/powerpoint/2010/main" val="3965935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429647257"/>
              </p:ext>
            </p:extLst>
          </p:nvPr>
        </p:nvGraphicFramePr>
        <p:xfrm>
          <a:off x="913775" y="618517"/>
          <a:ext cx="10364451" cy="5220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140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5390397"/>
          </a:xfrm>
          <a:noFill/>
        </p:spPr>
        <p:txBody>
          <a:bodyPr>
            <a:normAutofit/>
          </a:bodyPr>
          <a:lstStyle/>
          <a:p>
            <a:r>
              <a:rPr lang="en-US" sz="4000" cap="none" dirty="0"/>
              <a:t>The value of certain resource depends the economy of a country..</a:t>
            </a:r>
            <a:br>
              <a:rPr lang="en-US" sz="4000" cap="none" dirty="0"/>
            </a:br>
            <a:r>
              <a:rPr lang="en-US" sz="4000" cap="none" dirty="0"/>
              <a:t>How?</a:t>
            </a:r>
            <a:br>
              <a:rPr lang="en-US" sz="4000" cap="none" dirty="0"/>
            </a:br>
            <a:r>
              <a:rPr lang="en-US" sz="4000" cap="none" dirty="0" err="1"/>
              <a:t>Ex:coal</a:t>
            </a:r>
            <a:r>
              <a:rPr lang="en-US" sz="4000" cap="none" dirty="0"/>
              <a:t> and  iron ore(rock which contains iron minerals)</a:t>
            </a:r>
            <a:br>
              <a:rPr lang="en-US" sz="4000" cap="none" dirty="0"/>
            </a:br>
            <a:br>
              <a:rPr lang="en-US" sz="4000" cap="none" dirty="0"/>
            </a:br>
            <a:r>
              <a:rPr lang="en-US" sz="4000" cap="none" dirty="0"/>
              <a:t>hint:-</a:t>
            </a:r>
            <a:br>
              <a:rPr lang="en-US" sz="4000" cap="none" dirty="0"/>
            </a:br>
            <a:r>
              <a:rPr lang="en-US" sz="4000" cap="none" dirty="0"/>
              <a:t>[developed </a:t>
            </a:r>
            <a:r>
              <a:rPr lang="en-US" sz="4000" cap="none" dirty="0" err="1"/>
              <a:t>countries,undeveloped</a:t>
            </a:r>
            <a:r>
              <a:rPr lang="en-US" sz="4000" cap="none" dirty="0"/>
              <a:t> countries]</a:t>
            </a:r>
          </a:p>
        </p:txBody>
      </p:sp>
    </p:spTree>
    <p:extLst>
      <p:ext uri="{BB962C8B-B14F-4D97-AF65-F5344CB8AC3E}">
        <p14:creationId xmlns:p14="http://schemas.microsoft.com/office/powerpoint/2010/main" val="1205222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2150810"/>
          </a:xfrm>
          <a:noFill/>
        </p:spPr>
        <p:txBody>
          <a:bodyPr>
            <a:normAutofit fontScale="90000"/>
          </a:bodyPr>
          <a:lstStyle/>
          <a:p>
            <a:r>
              <a:rPr lang="en-US" sz="6000" cap="none" dirty="0"/>
              <a:t>Value of the resource depends upon </a:t>
            </a:r>
            <a:br>
              <a:rPr lang="en-US" sz="6000" cap="none" dirty="0"/>
            </a:br>
            <a:br>
              <a:rPr lang="en-US" sz="6000" dirty="0"/>
            </a:br>
            <a:r>
              <a:rPr lang="en-US" sz="6000" cap="none" dirty="0"/>
              <a:t>its demand..</a:t>
            </a:r>
            <a:br>
              <a:rPr lang="en-US" sz="6000" cap="none" dirty="0"/>
            </a:br>
            <a:r>
              <a:rPr lang="en-US" sz="6000" cap="none" dirty="0" err="1"/>
              <a:t>Example:cotton,timber,food</a:t>
            </a:r>
            <a:r>
              <a:rPr lang="en-US" sz="6000" cap="none" dirty="0"/>
              <a:t> grains</a:t>
            </a:r>
          </a:p>
        </p:txBody>
      </p:sp>
      <p:pic>
        <p:nvPicPr>
          <p:cNvPr id="4098" name="Picture 2" descr="63&amp;quot; Plain White Cotton Fabric, GSM: 150-200 GSM, Rs 38 /meter Manya Trading  Co. | ID: 214776525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537" y="3383280"/>
            <a:ext cx="8934994" cy="320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599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1732797"/>
          </a:xfrm>
          <a:noFill/>
        </p:spPr>
        <p:txBody>
          <a:bodyPr>
            <a:normAutofit fontScale="90000"/>
          </a:bodyPr>
          <a:lstStyle/>
          <a:p>
            <a:br>
              <a:rPr lang="en-US" sz="4000" cap="none" dirty="0"/>
            </a:br>
            <a:r>
              <a:rPr lang="en-US" sz="4000" cap="none" dirty="0"/>
              <a:t>Value of resources depends on its aesthetic(beauty) quality.</a:t>
            </a:r>
            <a:br>
              <a:rPr lang="en-US" sz="4000" cap="none" dirty="0"/>
            </a:br>
            <a:r>
              <a:rPr lang="en-US" sz="4000" cap="none" dirty="0" err="1"/>
              <a:t>Example:handicraft,handloom</a:t>
            </a:r>
            <a:r>
              <a:rPr lang="en-US" sz="4000" cap="none" dirty="0"/>
              <a:t>,</a:t>
            </a:r>
            <a:br>
              <a:rPr lang="en-US" sz="4000" cap="none" dirty="0"/>
            </a:br>
            <a:r>
              <a:rPr lang="en-US" sz="4000" cap="none" dirty="0"/>
              <a:t>jute</a:t>
            </a:r>
          </a:p>
        </p:txBody>
      </p:sp>
      <p:pic>
        <p:nvPicPr>
          <p:cNvPr id="3074" name="Picture 2" descr="Manufacturer of Quilled Art Works &amp;amp; Art Works Handicraft by Laurel  Handicrafts, Koc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989" y="2710225"/>
            <a:ext cx="6328863" cy="392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058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2451254"/>
          </a:xfrm>
          <a:noFill/>
        </p:spPr>
        <p:txBody>
          <a:bodyPr>
            <a:normAutofit/>
          </a:bodyPr>
          <a:lstStyle/>
          <a:p>
            <a:r>
              <a:rPr lang="en-US" sz="4400" cap="none" dirty="0"/>
              <a:t>Value of resources depends on its availability</a:t>
            </a:r>
            <a:br>
              <a:rPr lang="en-US" sz="4400" cap="none" dirty="0"/>
            </a:br>
            <a:br>
              <a:rPr lang="en-US" sz="4400" cap="none" dirty="0"/>
            </a:br>
            <a:r>
              <a:rPr lang="en-US" sz="4400" cap="none" dirty="0"/>
              <a:t>example: water in desert area</a:t>
            </a:r>
          </a:p>
        </p:txBody>
      </p:sp>
      <p:pic>
        <p:nvPicPr>
          <p:cNvPr id="2052" name="Picture 4" descr="Rajastha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737" y="2899954"/>
            <a:ext cx="8281852" cy="363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116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2372877"/>
          </a:xfrm>
          <a:noFill/>
        </p:spPr>
        <p:txBody>
          <a:bodyPr>
            <a:noAutofit/>
          </a:bodyPr>
          <a:lstStyle/>
          <a:p>
            <a:r>
              <a:rPr lang="en-US" sz="5400" cap="none" dirty="0"/>
              <a:t>Economic value  of  a resource may change with time.</a:t>
            </a:r>
            <a:br>
              <a:rPr lang="en-US" sz="5400" cap="none" dirty="0"/>
            </a:br>
            <a:r>
              <a:rPr lang="en-US" sz="5400" cap="none" dirty="0" err="1"/>
              <a:t>Example:agricultural</a:t>
            </a:r>
            <a:r>
              <a:rPr lang="en-US" sz="5400" cap="none" dirty="0"/>
              <a:t> land</a:t>
            </a:r>
          </a:p>
        </p:txBody>
      </p:sp>
      <p:pic>
        <p:nvPicPr>
          <p:cNvPr id="1026" name="Picture 2" descr="Budget 2021: Pivotal transformation for Agriculture growth in new normal -  India CSR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5" y="3095898"/>
            <a:ext cx="10364451" cy="358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1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PORTANCE OF SOCIAL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07" y="143691"/>
            <a:ext cx="6805333" cy="662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139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5351209"/>
          </a:xfrm>
          <a:noFill/>
        </p:spPr>
        <p:txBody>
          <a:bodyPr>
            <a:normAutofit/>
          </a:bodyPr>
          <a:lstStyle/>
          <a:p>
            <a:r>
              <a:rPr lang="en-US" sz="6600" cap="none" dirty="0"/>
              <a:t>People are valued because of their knowledge and ideas which lead to great inventions and discoveries</a:t>
            </a:r>
          </a:p>
        </p:txBody>
      </p:sp>
    </p:spTree>
    <p:extLst>
      <p:ext uri="{BB962C8B-B14F-4D97-AF65-F5344CB8AC3E}">
        <p14:creationId xmlns:p14="http://schemas.microsoft.com/office/powerpoint/2010/main" val="181603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913775" y="618517"/>
          <a:ext cx="10364451" cy="5743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239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913775" y="618517"/>
          <a:ext cx="10364451" cy="5651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90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913775" y="618517"/>
          <a:ext cx="10364451" cy="6004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5416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5677780"/>
          </a:xfrm>
          <a:noFill/>
        </p:spPr>
        <p:txBody>
          <a:bodyPr>
            <a:normAutofit/>
          </a:bodyPr>
          <a:lstStyle/>
          <a:p>
            <a:r>
              <a:rPr lang="en-US" sz="4000" cap="none" dirty="0"/>
              <a:t>Materials like coal and iron ore were considered useful resources only after humans learnt how to  utilize these materials for their benefit.</a:t>
            </a:r>
            <a:br>
              <a:rPr lang="en-US" sz="4000" cap="none" dirty="0"/>
            </a:br>
            <a:endParaRPr lang="en-US" sz="4000" cap="none" dirty="0"/>
          </a:p>
        </p:txBody>
      </p:sp>
    </p:spTree>
    <p:extLst>
      <p:ext uri="{BB962C8B-B14F-4D97-AF65-F5344CB8AC3E}">
        <p14:creationId xmlns:p14="http://schemas.microsoft.com/office/powerpoint/2010/main" val="15061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25</a:t>
            </a:fld>
            <a:endParaRPr lang="en-US" noProof="0" dirty="0"/>
          </a:p>
        </p:txBody>
      </p:sp>
      <p:pic>
        <p:nvPicPr>
          <p:cNvPr id="3" name="Picture 2"/>
          <p:cNvPicPr>
            <a:picLocks noChangeAspect="1"/>
          </p:cNvPicPr>
          <p:nvPr/>
        </p:nvPicPr>
        <p:blipFill>
          <a:blip r:embed="rId2"/>
          <a:stretch>
            <a:fillRect/>
          </a:stretch>
        </p:blipFill>
        <p:spPr>
          <a:xfrm>
            <a:off x="130629" y="169817"/>
            <a:ext cx="11913325" cy="6426926"/>
          </a:xfrm>
          <a:prstGeom prst="rect">
            <a:avLst/>
          </a:prstGeom>
        </p:spPr>
      </p:pic>
    </p:spTree>
    <p:extLst>
      <p:ext uri="{BB962C8B-B14F-4D97-AF65-F5344CB8AC3E}">
        <p14:creationId xmlns:p14="http://schemas.microsoft.com/office/powerpoint/2010/main" val="3422508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26</a:t>
            </a:fld>
            <a:endParaRPr lang="en-US" noProof="0" dirty="0"/>
          </a:p>
        </p:txBody>
      </p:sp>
      <p:pic>
        <p:nvPicPr>
          <p:cNvPr id="5" name="Picture 4"/>
          <p:cNvPicPr>
            <a:picLocks noChangeAspect="1"/>
          </p:cNvPicPr>
          <p:nvPr/>
        </p:nvPicPr>
        <p:blipFill>
          <a:blip r:embed="rId2"/>
          <a:stretch>
            <a:fillRect/>
          </a:stretch>
        </p:blipFill>
        <p:spPr>
          <a:xfrm>
            <a:off x="514350" y="1954802"/>
            <a:ext cx="5856371" cy="4694192"/>
          </a:xfrm>
          <a:prstGeom prst="rect">
            <a:avLst/>
          </a:prstGeom>
        </p:spPr>
      </p:pic>
      <p:sp>
        <p:nvSpPr>
          <p:cNvPr id="6" name="TextBox 5"/>
          <p:cNvSpPr txBox="1"/>
          <p:nvPr/>
        </p:nvSpPr>
        <p:spPr>
          <a:xfrm>
            <a:off x="2939143" y="587829"/>
            <a:ext cx="6204857" cy="646331"/>
          </a:xfrm>
          <a:prstGeom prst="rect">
            <a:avLst/>
          </a:prstGeom>
          <a:noFill/>
        </p:spPr>
        <p:txBody>
          <a:bodyPr wrap="square" rtlCol="0">
            <a:spAutoFit/>
          </a:bodyPr>
          <a:lstStyle/>
          <a:p>
            <a:r>
              <a:rPr lang="en-US" sz="3600" dirty="0">
                <a:solidFill>
                  <a:schemeClr val="bg1"/>
                </a:solidFill>
              </a:rPr>
              <a:t>           NATURAL RESOURCES</a:t>
            </a:r>
            <a:endParaRPr lang="en-IN" sz="3600" dirty="0">
              <a:solidFill>
                <a:schemeClr val="bg1"/>
              </a:solidFill>
            </a:endParaRPr>
          </a:p>
        </p:txBody>
      </p:sp>
      <p:pic>
        <p:nvPicPr>
          <p:cNvPr id="7" name="Picture 6"/>
          <p:cNvPicPr>
            <a:picLocks noChangeAspect="1"/>
          </p:cNvPicPr>
          <p:nvPr/>
        </p:nvPicPr>
        <p:blipFill>
          <a:blip r:embed="rId3"/>
          <a:stretch>
            <a:fillRect/>
          </a:stretch>
        </p:blipFill>
        <p:spPr>
          <a:xfrm>
            <a:off x="6518229" y="1954801"/>
            <a:ext cx="5355908" cy="4528807"/>
          </a:xfrm>
          <a:prstGeom prst="rect">
            <a:avLst/>
          </a:prstGeom>
        </p:spPr>
      </p:pic>
    </p:spTree>
    <p:extLst>
      <p:ext uri="{BB962C8B-B14F-4D97-AF65-F5344CB8AC3E}">
        <p14:creationId xmlns:p14="http://schemas.microsoft.com/office/powerpoint/2010/main" val="2149869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27</a:t>
            </a:fld>
            <a:endParaRPr lang="en-US" noProof="0" dirty="0"/>
          </a:p>
        </p:txBody>
      </p:sp>
      <p:sp>
        <p:nvSpPr>
          <p:cNvPr id="6" name="TextBox 5"/>
          <p:cNvSpPr txBox="1"/>
          <p:nvPr/>
        </p:nvSpPr>
        <p:spPr>
          <a:xfrm>
            <a:off x="1946367" y="587829"/>
            <a:ext cx="7197634" cy="646331"/>
          </a:xfrm>
          <a:prstGeom prst="rect">
            <a:avLst/>
          </a:prstGeom>
          <a:noFill/>
        </p:spPr>
        <p:txBody>
          <a:bodyPr wrap="square" rtlCol="0">
            <a:spAutoFit/>
          </a:bodyPr>
          <a:lstStyle/>
          <a:p>
            <a:r>
              <a:rPr lang="en-US" sz="3600" dirty="0">
                <a:solidFill>
                  <a:schemeClr val="bg1"/>
                </a:solidFill>
              </a:rPr>
              <a:t>           HUMAN MADE  RESOURCES</a:t>
            </a:r>
            <a:endParaRPr lang="en-IN" sz="3600" dirty="0">
              <a:solidFill>
                <a:schemeClr val="bg1"/>
              </a:solidFill>
            </a:endParaRPr>
          </a:p>
        </p:txBody>
      </p:sp>
      <p:pic>
        <p:nvPicPr>
          <p:cNvPr id="3074" name="Picture 2" descr="Resou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03089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782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28</a:t>
            </a:fld>
            <a:endParaRPr lang="en-US" noProof="0" dirty="0"/>
          </a:p>
        </p:txBody>
      </p:sp>
      <p:sp>
        <p:nvSpPr>
          <p:cNvPr id="3" name="Footer Placeholder 2"/>
          <p:cNvSpPr>
            <a:spLocks noGrp="1"/>
          </p:cNvSpPr>
          <p:nvPr>
            <p:ph type="ftr" sz="quarter" idx="12"/>
          </p:nvPr>
        </p:nvSpPr>
        <p:spPr/>
        <p:txBody>
          <a:bodyPr/>
          <a:lstStyle/>
          <a:p>
            <a:r>
              <a:rPr lang="en-US" noProof="0" dirty="0"/>
              <a:t>ADD A FOOTER</a:t>
            </a:r>
          </a:p>
        </p:txBody>
      </p:sp>
      <p:pic>
        <p:nvPicPr>
          <p:cNvPr id="4098" name="Picture 2" descr="Outsourcing Your Human Resources Needs – Pacific Crest Gro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17" y="179298"/>
            <a:ext cx="11887200" cy="65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24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29</a:t>
            </a:fld>
            <a:endParaRPr lang="en-US" dirty="0"/>
          </a:p>
        </p:txBody>
      </p:sp>
      <p:pic>
        <p:nvPicPr>
          <p:cNvPr id="1026" name="Picture 2" descr="53 Medical Research Fellowships for Professionals, Scholars and Students |  ProFel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53" y="292131"/>
            <a:ext cx="5409202" cy="6191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tional Doctor's Day 2020: Quotes and wishes to share with your doctors |  Hindustan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475" y="292131"/>
            <a:ext cx="5199016" cy="619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1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0494" y="1658983"/>
            <a:ext cx="6864260" cy="5068389"/>
          </a:xfrm>
          <a:prstGeom prst="rect">
            <a:avLst/>
          </a:prstGeom>
        </p:spPr>
      </p:pic>
    </p:spTree>
    <p:extLst>
      <p:ext uri="{BB962C8B-B14F-4D97-AF65-F5344CB8AC3E}">
        <p14:creationId xmlns:p14="http://schemas.microsoft.com/office/powerpoint/2010/main" val="3733523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30</a:t>
            </a:fld>
            <a:endParaRPr lang="en-US" dirty="0"/>
          </a:p>
        </p:txBody>
      </p:sp>
      <p:pic>
        <p:nvPicPr>
          <p:cNvPr id="2050" name="Picture 2" descr="EMPOWERING WOMEN Today we remember Savitribai Phule on her 186th Birth  Anniversary. She was born on 3rd January 18… | Female teacher, Women  empowerment, Empower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41" y="586045"/>
            <a:ext cx="4690745" cy="58975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ppy Teacher's Day 2020: India's top leaders who were great teachers, an  inspiration to all | Books News – India T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886" y="586045"/>
            <a:ext cx="6810375" cy="589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37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6"/>
            <a:ext cx="10364451" cy="5390397"/>
          </a:xfrm>
          <a:noFill/>
        </p:spPr>
        <p:txBody>
          <a:bodyPr>
            <a:normAutofit fontScale="90000"/>
          </a:bodyPr>
          <a:lstStyle/>
          <a:p>
            <a:r>
              <a:rPr lang="en-US" cap="none" dirty="0"/>
              <a:t>Which is more valuable resource?</a:t>
            </a:r>
            <a:br>
              <a:rPr lang="en-US" cap="none" dirty="0"/>
            </a:br>
            <a:br>
              <a:rPr lang="en-US" cap="none" dirty="0"/>
            </a:br>
            <a:br>
              <a:rPr lang="en-US" cap="none" dirty="0"/>
            </a:br>
            <a:br>
              <a:rPr lang="en-US" cap="none" dirty="0"/>
            </a:br>
            <a:br>
              <a:rPr lang="en-US" cap="none" dirty="0"/>
            </a:br>
            <a:br>
              <a:rPr lang="en-US" cap="none" dirty="0"/>
            </a:br>
            <a:br>
              <a:rPr lang="en-US" cap="none" dirty="0"/>
            </a:br>
            <a:br>
              <a:rPr lang="en-US" cap="none" dirty="0"/>
            </a:br>
            <a:endParaRPr lang="en-US" cap="none" dirty="0"/>
          </a:p>
        </p:txBody>
      </p:sp>
      <p:pic>
        <p:nvPicPr>
          <p:cNvPr id="7" name="Picture 6"/>
          <p:cNvPicPr>
            <a:picLocks noChangeAspect="1"/>
          </p:cNvPicPr>
          <p:nvPr/>
        </p:nvPicPr>
        <p:blipFill>
          <a:blip r:embed="rId2"/>
          <a:stretch>
            <a:fillRect/>
          </a:stretch>
        </p:blipFill>
        <p:spPr>
          <a:xfrm>
            <a:off x="8624703" y="3944984"/>
            <a:ext cx="3249434" cy="2538624"/>
          </a:xfrm>
          <a:prstGeom prst="rect">
            <a:avLst/>
          </a:prstGeom>
        </p:spPr>
      </p:pic>
      <p:pic>
        <p:nvPicPr>
          <p:cNvPr id="8" name="Picture 7"/>
          <p:cNvPicPr>
            <a:picLocks noChangeAspect="1"/>
          </p:cNvPicPr>
          <p:nvPr/>
        </p:nvPicPr>
        <p:blipFill>
          <a:blip r:embed="rId3"/>
          <a:stretch>
            <a:fillRect/>
          </a:stretch>
        </p:blipFill>
        <p:spPr>
          <a:xfrm>
            <a:off x="4585063" y="3944984"/>
            <a:ext cx="3095897" cy="2538624"/>
          </a:xfrm>
          <a:prstGeom prst="rect">
            <a:avLst/>
          </a:prstGeom>
        </p:spPr>
      </p:pic>
      <p:pic>
        <p:nvPicPr>
          <p:cNvPr id="10" name="Picture 9"/>
          <p:cNvPicPr>
            <a:picLocks noChangeAspect="1"/>
          </p:cNvPicPr>
          <p:nvPr/>
        </p:nvPicPr>
        <p:blipFill>
          <a:blip r:embed="rId4"/>
          <a:stretch>
            <a:fillRect/>
          </a:stretch>
        </p:blipFill>
        <p:spPr>
          <a:xfrm>
            <a:off x="225182" y="3944984"/>
            <a:ext cx="3888009" cy="2610122"/>
          </a:xfrm>
          <a:prstGeom prst="rect">
            <a:avLst/>
          </a:prstGeom>
        </p:spPr>
      </p:pic>
      <p:pic>
        <p:nvPicPr>
          <p:cNvPr id="1026" name="Picture 2" descr="Man-made Resour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886" y="1245189"/>
            <a:ext cx="428625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651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1210283"/>
          </a:xfrm>
          <a:noFill/>
        </p:spPr>
        <p:txBody>
          <a:bodyPr>
            <a:normAutofit fontScale="90000"/>
          </a:bodyPr>
          <a:lstStyle/>
          <a:p>
            <a:r>
              <a:rPr lang="en-US" sz="6600" cap="none" dirty="0"/>
              <a:t>Human resources are considered as  more valuable than others because…</a:t>
            </a:r>
            <a:endParaRPr lang="en-US" sz="6600" dirty="0"/>
          </a:p>
        </p:txBody>
      </p:sp>
    </p:spTree>
    <p:extLst>
      <p:ext uri="{BB962C8B-B14F-4D97-AF65-F5344CB8AC3E}">
        <p14:creationId xmlns:p14="http://schemas.microsoft.com/office/powerpoint/2010/main" val="532925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577" y="339634"/>
            <a:ext cx="11181806" cy="6165669"/>
          </a:xfrm>
          <a:noFill/>
        </p:spPr>
        <p:txBody>
          <a:bodyPr>
            <a:normAutofit/>
          </a:bodyPr>
          <a:lstStyle/>
          <a:p>
            <a:r>
              <a:rPr lang="en-US" sz="7200" cap="none" dirty="0"/>
              <a:t>They give their valuable services and knowledge to the society</a:t>
            </a:r>
          </a:p>
        </p:txBody>
      </p:sp>
    </p:spTree>
    <p:extLst>
      <p:ext uri="{BB962C8B-B14F-4D97-AF65-F5344CB8AC3E}">
        <p14:creationId xmlns:p14="http://schemas.microsoft.com/office/powerpoint/2010/main" val="254931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6069666"/>
          </a:xfrm>
          <a:noFill/>
        </p:spPr>
        <p:txBody>
          <a:bodyPr>
            <a:normAutofit/>
          </a:bodyPr>
          <a:lstStyle/>
          <a:p>
            <a:r>
              <a:rPr lang="en-US" sz="6000" cap="none" dirty="0"/>
              <a:t>Value of resources is determined by its </a:t>
            </a:r>
            <a:r>
              <a:rPr lang="en-US" sz="6000" u="sng" cap="none" dirty="0"/>
              <a:t>quantity</a:t>
            </a:r>
            <a:r>
              <a:rPr lang="en-US" sz="6000" cap="none" dirty="0"/>
              <a:t> and </a:t>
            </a:r>
            <a:r>
              <a:rPr lang="en-US" sz="6000" u="sng" cap="none" dirty="0"/>
              <a:t>quality</a:t>
            </a:r>
            <a:r>
              <a:rPr lang="en-US" sz="6000" cap="none" dirty="0"/>
              <a:t> and its </a:t>
            </a:r>
            <a:r>
              <a:rPr lang="en-US" sz="6000" u="sng" cap="none" dirty="0"/>
              <a:t>usefulness</a:t>
            </a:r>
            <a:r>
              <a:rPr lang="en-US" sz="6000" cap="none" dirty="0"/>
              <a:t> in the present times..</a:t>
            </a:r>
          </a:p>
        </p:txBody>
      </p:sp>
    </p:spTree>
    <p:extLst>
      <p:ext uri="{BB962C8B-B14F-4D97-AF65-F5344CB8AC3E}">
        <p14:creationId xmlns:p14="http://schemas.microsoft.com/office/powerpoint/2010/main" val="2177911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35</a:t>
            </a:fld>
            <a:endParaRPr lang="en-US" noProof="0" dirty="0"/>
          </a:p>
        </p:txBody>
      </p:sp>
      <p:pic>
        <p:nvPicPr>
          <p:cNvPr id="3" name="Picture 2"/>
          <p:cNvPicPr>
            <a:picLocks noChangeAspect="1"/>
          </p:cNvPicPr>
          <p:nvPr/>
        </p:nvPicPr>
        <p:blipFill>
          <a:blip r:embed="rId2"/>
          <a:stretch>
            <a:fillRect/>
          </a:stretch>
        </p:blipFill>
        <p:spPr>
          <a:xfrm>
            <a:off x="509452" y="431074"/>
            <a:ext cx="11194868" cy="6052535"/>
          </a:xfrm>
          <a:prstGeom prst="rect">
            <a:avLst/>
          </a:prstGeom>
        </p:spPr>
      </p:pic>
    </p:spTree>
    <p:extLst>
      <p:ext uri="{BB962C8B-B14F-4D97-AF65-F5344CB8AC3E}">
        <p14:creationId xmlns:p14="http://schemas.microsoft.com/office/powerpoint/2010/main" val="158688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36</a:t>
            </a:fld>
            <a:endParaRPr lang="en-US" noProof="0" dirty="0"/>
          </a:p>
        </p:txBody>
      </p:sp>
      <p:pic>
        <p:nvPicPr>
          <p:cNvPr id="5" name="Picture 4"/>
          <p:cNvPicPr>
            <a:picLocks noChangeAspect="1"/>
          </p:cNvPicPr>
          <p:nvPr/>
        </p:nvPicPr>
        <p:blipFill>
          <a:blip r:embed="rId2"/>
          <a:stretch>
            <a:fillRect/>
          </a:stretch>
        </p:blipFill>
        <p:spPr>
          <a:xfrm>
            <a:off x="143692" y="143691"/>
            <a:ext cx="11861074" cy="6439989"/>
          </a:xfrm>
          <a:prstGeom prst="rect">
            <a:avLst/>
          </a:prstGeom>
        </p:spPr>
      </p:pic>
    </p:spTree>
    <p:extLst>
      <p:ext uri="{BB962C8B-B14F-4D97-AF65-F5344CB8AC3E}">
        <p14:creationId xmlns:p14="http://schemas.microsoft.com/office/powerpoint/2010/main" val="1395928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37</a:t>
            </a:fld>
            <a:endParaRPr lang="en-US" noProof="0" dirty="0"/>
          </a:p>
        </p:txBody>
      </p:sp>
      <p:sp>
        <p:nvSpPr>
          <p:cNvPr id="3" name="Footer Placeholder 2"/>
          <p:cNvSpPr>
            <a:spLocks noGrp="1"/>
          </p:cNvSpPr>
          <p:nvPr>
            <p:ph type="ftr" sz="quarter" idx="12"/>
          </p:nvPr>
        </p:nvSpPr>
        <p:spPr/>
        <p:txBody>
          <a:bodyPr/>
          <a:lstStyle/>
          <a:p>
            <a:r>
              <a:rPr lang="en-US" noProof="0" dirty="0"/>
              <a:t>ADD A FOOTER</a:t>
            </a:r>
          </a:p>
        </p:txBody>
      </p:sp>
      <p:pic>
        <p:nvPicPr>
          <p:cNvPr id="5" name="Picture 4"/>
          <p:cNvPicPr>
            <a:picLocks noChangeAspect="1"/>
          </p:cNvPicPr>
          <p:nvPr/>
        </p:nvPicPr>
        <p:blipFill>
          <a:blip r:embed="rId2"/>
          <a:stretch>
            <a:fillRect/>
          </a:stretch>
        </p:blipFill>
        <p:spPr>
          <a:xfrm>
            <a:off x="104502" y="927463"/>
            <a:ext cx="12087497" cy="5773783"/>
          </a:xfrm>
          <a:prstGeom prst="rect">
            <a:avLst/>
          </a:prstGeom>
        </p:spPr>
      </p:pic>
      <p:sp>
        <p:nvSpPr>
          <p:cNvPr id="6" name="TextBox 5"/>
          <p:cNvSpPr txBox="1"/>
          <p:nvPr/>
        </p:nvSpPr>
        <p:spPr>
          <a:xfrm>
            <a:off x="2537581" y="158022"/>
            <a:ext cx="6257109" cy="769441"/>
          </a:xfrm>
          <a:prstGeom prst="rect">
            <a:avLst/>
          </a:prstGeom>
          <a:noFill/>
        </p:spPr>
        <p:txBody>
          <a:bodyPr wrap="square" rtlCol="0">
            <a:spAutoFit/>
          </a:bodyPr>
          <a:lstStyle/>
          <a:p>
            <a:r>
              <a:rPr lang="en-US" sz="4400" dirty="0">
                <a:solidFill>
                  <a:schemeClr val="bg1"/>
                </a:solidFill>
              </a:rPr>
              <a:t>RENEWABLE RESOURCES</a:t>
            </a:r>
            <a:endParaRPr lang="en-IN" dirty="0">
              <a:solidFill>
                <a:schemeClr val="bg1"/>
              </a:solidFill>
            </a:endParaRPr>
          </a:p>
        </p:txBody>
      </p:sp>
    </p:spTree>
    <p:extLst>
      <p:ext uri="{BB962C8B-B14F-4D97-AF65-F5344CB8AC3E}">
        <p14:creationId xmlns:p14="http://schemas.microsoft.com/office/powerpoint/2010/main" val="1377791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38</a:t>
            </a:fld>
            <a:endParaRPr lang="en-US" noProof="0" dirty="0"/>
          </a:p>
        </p:txBody>
      </p:sp>
      <p:sp>
        <p:nvSpPr>
          <p:cNvPr id="3" name="Footer Placeholder 2"/>
          <p:cNvSpPr>
            <a:spLocks noGrp="1"/>
          </p:cNvSpPr>
          <p:nvPr>
            <p:ph type="ftr" sz="quarter" idx="12"/>
          </p:nvPr>
        </p:nvSpPr>
        <p:spPr/>
        <p:txBody>
          <a:bodyPr/>
          <a:lstStyle/>
          <a:p>
            <a:r>
              <a:rPr lang="en-US" noProof="0"/>
              <a:t>ADD A FOOTER</a:t>
            </a:r>
            <a:endParaRPr lang="en-US" noProof="0" dirty="0"/>
          </a:p>
        </p:txBody>
      </p:sp>
      <p:pic>
        <p:nvPicPr>
          <p:cNvPr id="4" name="Picture 3"/>
          <p:cNvPicPr>
            <a:picLocks noChangeAspect="1"/>
          </p:cNvPicPr>
          <p:nvPr/>
        </p:nvPicPr>
        <p:blipFill>
          <a:blip r:embed="rId2"/>
          <a:stretch>
            <a:fillRect/>
          </a:stretch>
        </p:blipFill>
        <p:spPr>
          <a:xfrm>
            <a:off x="182880" y="118485"/>
            <a:ext cx="11887200" cy="6595824"/>
          </a:xfrm>
          <a:prstGeom prst="rect">
            <a:avLst/>
          </a:prstGeom>
        </p:spPr>
      </p:pic>
    </p:spTree>
    <p:extLst>
      <p:ext uri="{BB962C8B-B14F-4D97-AF65-F5344CB8AC3E}">
        <p14:creationId xmlns:p14="http://schemas.microsoft.com/office/powerpoint/2010/main" val="5526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39</a:t>
            </a:fld>
            <a:endParaRPr lang="en-US" noProof="0" dirty="0"/>
          </a:p>
        </p:txBody>
      </p:sp>
      <p:sp>
        <p:nvSpPr>
          <p:cNvPr id="3" name="Footer Placeholder 2"/>
          <p:cNvSpPr>
            <a:spLocks noGrp="1"/>
          </p:cNvSpPr>
          <p:nvPr>
            <p:ph type="ftr" sz="quarter" idx="12"/>
          </p:nvPr>
        </p:nvSpPr>
        <p:spPr/>
        <p:txBody>
          <a:bodyPr/>
          <a:lstStyle/>
          <a:p>
            <a:r>
              <a:rPr lang="en-US" noProof="0"/>
              <a:t>ADD A FOOTER</a:t>
            </a:r>
            <a:endParaRPr lang="en-US" noProof="0" dirty="0"/>
          </a:p>
        </p:txBody>
      </p:sp>
      <p:pic>
        <p:nvPicPr>
          <p:cNvPr id="4" name="Picture 3"/>
          <p:cNvPicPr>
            <a:picLocks noChangeAspect="1"/>
          </p:cNvPicPr>
          <p:nvPr/>
        </p:nvPicPr>
        <p:blipFill>
          <a:blip r:embed="rId2"/>
          <a:stretch>
            <a:fillRect/>
          </a:stretch>
        </p:blipFill>
        <p:spPr>
          <a:xfrm>
            <a:off x="182880" y="198553"/>
            <a:ext cx="11821886" cy="6528817"/>
          </a:xfrm>
          <a:prstGeom prst="rect">
            <a:avLst/>
          </a:prstGeom>
        </p:spPr>
      </p:pic>
    </p:spTree>
    <p:extLst>
      <p:ext uri="{BB962C8B-B14F-4D97-AF65-F5344CB8AC3E}">
        <p14:creationId xmlns:p14="http://schemas.microsoft.com/office/powerpoint/2010/main" val="2687264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2" y="117564"/>
            <a:ext cx="11865428" cy="6740435"/>
          </a:xfrm>
        </p:spPr>
        <p:txBody>
          <a:bodyPr/>
          <a:lstStyle/>
          <a:p>
            <a:r>
              <a:rPr lang="en-US" cap="none" dirty="0"/>
              <a:t>Today we are going to discuss about ?</a:t>
            </a:r>
            <a:br>
              <a:rPr lang="en-US" dirty="0"/>
            </a:br>
            <a:endParaRPr lang="en-US" dirty="0"/>
          </a:p>
        </p:txBody>
      </p:sp>
      <p:pic>
        <p:nvPicPr>
          <p:cNvPr id="8" name="Picture 7"/>
          <p:cNvPicPr>
            <a:picLocks noChangeAspect="1"/>
          </p:cNvPicPr>
          <p:nvPr/>
        </p:nvPicPr>
        <p:blipFill>
          <a:blip r:embed="rId2"/>
          <a:stretch>
            <a:fillRect/>
          </a:stretch>
        </p:blipFill>
        <p:spPr>
          <a:xfrm>
            <a:off x="4585063" y="3944984"/>
            <a:ext cx="2717073" cy="2035012"/>
          </a:xfrm>
          <a:prstGeom prst="rect">
            <a:avLst/>
          </a:prstGeom>
        </p:spPr>
      </p:pic>
      <p:pic>
        <p:nvPicPr>
          <p:cNvPr id="9" name="Picture 8"/>
          <p:cNvPicPr>
            <a:picLocks noChangeAspect="1"/>
          </p:cNvPicPr>
          <p:nvPr/>
        </p:nvPicPr>
        <p:blipFill>
          <a:blip r:embed="rId3"/>
          <a:stretch>
            <a:fillRect/>
          </a:stretch>
        </p:blipFill>
        <p:spPr>
          <a:xfrm>
            <a:off x="8294913" y="3944984"/>
            <a:ext cx="2644957" cy="2011680"/>
          </a:xfrm>
          <a:prstGeom prst="rect">
            <a:avLst/>
          </a:prstGeom>
        </p:spPr>
      </p:pic>
      <p:pic>
        <p:nvPicPr>
          <p:cNvPr id="10" name="Picture 9"/>
          <p:cNvPicPr>
            <a:picLocks noChangeAspect="1"/>
          </p:cNvPicPr>
          <p:nvPr/>
        </p:nvPicPr>
        <p:blipFill>
          <a:blip r:embed="rId4"/>
          <a:stretch>
            <a:fillRect/>
          </a:stretch>
        </p:blipFill>
        <p:spPr>
          <a:xfrm>
            <a:off x="486437" y="600891"/>
            <a:ext cx="1443447" cy="2181218"/>
          </a:xfrm>
          <a:prstGeom prst="rect">
            <a:avLst/>
          </a:prstGeom>
        </p:spPr>
      </p:pic>
      <p:pic>
        <p:nvPicPr>
          <p:cNvPr id="11" name="Picture 10"/>
          <p:cNvPicPr>
            <a:picLocks noChangeAspect="1"/>
          </p:cNvPicPr>
          <p:nvPr/>
        </p:nvPicPr>
        <p:blipFill>
          <a:blip r:embed="rId5"/>
          <a:stretch>
            <a:fillRect/>
          </a:stretch>
        </p:blipFill>
        <p:spPr>
          <a:xfrm>
            <a:off x="5192644" y="743354"/>
            <a:ext cx="2738845" cy="1920239"/>
          </a:xfrm>
          <a:prstGeom prst="rect">
            <a:avLst/>
          </a:prstGeom>
        </p:spPr>
      </p:pic>
      <p:pic>
        <p:nvPicPr>
          <p:cNvPr id="12" name="Picture 11"/>
          <p:cNvPicPr>
            <a:picLocks noChangeAspect="1"/>
          </p:cNvPicPr>
          <p:nvPr/>
        </p:nvPicPr>
        <p:blipFill>
          <a:blip r:embed="rId6"/>
          <a:stretch>
            <a:fillRect/>
          </a:stretch>
        </p:blipFill>
        <p:spPr>
          <a:xfrm>
            <a:off x="1929884" y="4006143"/>
            <a:ext cx="1979021" cy="1973853"/>
          </a:xfrm>
          <a:prstGeom prst="rect">
            <a:avLst/>
          </a:prstGeom>
        </p:spPr>
      </p:pic>
      <p:pic>
        <p:nvPicPr>
          <p:cNvPr id="14" name="Picture 13"/>
          <p:cNvPicPr>
            <a:picLocks noChangeAspect="1"/>
          </p:cNvPicPr>
          <p:nvPr/>
        </p:nvPicPr>
        <p:blipFill>
          <a:blip r:embed="rId7"/>
          <a:stretch>
            <a:fillRect/>
          </a:stretch>
        </p:blipFill>
        <p:spPr>
          <a:xfrm>
            <a:off x="2776016" y="714781"/>
            <a:ext cx="2377440" cy="2009775"/>
          </a:xfrm>
          <a:prstGeom prst="rect">
            <a:avLst/>
          </a:prstGeom>
        </p:spPr>
      </p:pic>
      <p:pic>
        <p:nvPicPr>
          <p:cNvPr id="15" name="Picture 14"/>
          <p:cNvPicPr>
            <a:picLocks noChangeAspect="1"/>
          </p:cNvPicPr>
          <p:nvPr/>
        </p:nvPicPr>
        <p:blipFill>
          <a:blip r:embed="rId8"/>
          <a:stretch>
            <a:fillRect/>
          </a:stretch>
        </p:blipFill>
        <p:spPr>
          <a:xfrm>
            <a:off x="8895806" y="714781"/>
            <a:ext cx="2044065" cy="1714910"/>
          </a:xfrm>
          <a:prstGeom prst="rect">
            <a:avLst/>
          </a:prstGeom>
        </p:spPr>
      </p:pic>
    </p:spTree>
    <p:extLst>
      <p:ext uri="{BB962C8B-B14F-4D97-AF65-F5344CB8AC3E}">
        <p14:creationId xmlns:p14="http://schemas.microsoft.com/office/powerpoint/2010/main" val="630587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40</a:t>
            </a:fld>
            <a:endParaRPr lang="en-US" noProof="0" dirty="0"/>
          </a:p>
        </p:txBody>
      </p:sp>
      <p:sp>
        <p:nvSpPr>
          <p:cNvPr id="3" name="Footer Placeholder 2"/>
          <p:cNvSpPr>
            <a:spLocks noGrp="1"/>
          </p:cNvSpPr>
          <p:nvPr>
            <p:ph type="ftr" sz="quarter" idx="12"/>
          </p:nvPr>
        </p:nvSpPr>
        <p:spPr/>
        <p:txBody>
          <a:bodyPr/>
          <a:lstStyle/>
          <a:p>
            <a:r>
              <a:rPr lang="en-US" noProof="0" dirty="0"/>
              <a:t>ADD A FOOTER</a:t>
            </a:r>
          </a:p>
        </p:txBody>
      </p:sp>
      <p:pic>
        <p:nvPicPr>
          <p:cNvPr id="8194" name="Picture 2" descr="Tired | Non Renewable Resour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4" y="1423852"/>
            <a:ext cx="12035246" cy="5316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46366" y="488071"/>
            <a:ext cx="8498201" cy="646331"/>
          </a:xfrm>
          <a:prstGeom prst="rect">
            <a:avLst/>
          </a:prstGeom>
        </p:spPr>
        <p:txBody>
          <a:bodyPr wrap="square">
            <a:spAutoFit/>
          </a:bodyPr>
          <a:lstStyle/>
          <a:p>
            <a:r>
              <a:rPr lang="en-US" sz="3600" dirty="0">
                <a:solidFill>
                  <a:schemeClr val="bg1"/>
                </a:solidFill>
              </a:rPr>
              <a:t>NON - RENEWABLE RESOURCES</a:t>
            </a:r>
            <a:endParaRPr lang="en-IN" sz="3600" dirty="0">
              <a:solidFill>
                <a:schemeClr val="bg1"/>
              </a:solidFill>
            </a:endParaRPr>
          </a:p>
        </p:txBody>
      </p:sp>
    </p:spTree>
    <p:extLst>
      <p:ext uri="{BB962C8B-B14F-4D97-AF65-F5344CB8AC3E}">
        <p14:creationId xmlns:p14="http://schemas.microsoft.com/office/powerpoint/2010/main" val="3385551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41</a:t>
            </a:fld>
            <a:endParaRPr lang="en-US" noProof="0" dirty="0"/>
          </a:p>
        </p:txBody>
      </p:sp>
      <p:sp>
        <p:nvSpPr>
          <p:cNvPr id="3" name="Footer Placeholder 2"/>
          <p:cNvSpPr>
            <a:spLocks noGrp="1"/>
          </p:cNvSpPr>
          <p:nvPr>
            <p:ph type="ftr" sz="quarter" idx="12"/>
          </p:nvPr>
        </p:nvSpPr>
        <p:spPr/>
        <p:txBody>
          <a:bodyPr/>
          <a:lstStyle/>
          <a:p>
            <a:r>
              <a:rPr lang="en-US" noProof="0" dirty="0"/>
              <a:t>ADD A FOOTER</a:t>
            </a:r>
          </a:p>
        </p:txBody>
      </p:sp>
      <p:pic>
        <p:nvPicPr>
          <p:cNvPr id="4" name="Picture 3"/>
          <p:cNvPicPr>
            <a:picLocks noChangeAspect="1"/>
          </p:cNvPicPr>
          <p:nvPr/>
        </p:nvPicPr>
        <p:blipFill>
          <a:blip r:embed="rId2"/>
          <a:stretch>
            <a:fillRect/>
          </a:stretch>
        </p:blipFill>
        <p:spPr>
          <a:xfrm>
            <a:off x="248194" y="235131"/>
            <a:ext cx="11633191" cy="6348549"/>
          </a:xfrm>
          <a:prstGeom prst="rect">
            <a:avLst/>
          </a:prstGeom>
        </p:spPr>
      </p:pic>
    </p:spTree>
    <p:extLst>
      <p:ext uri="{BB962C8B-B14F-4D97-AF65-F5344CB8AC3E}">
        <p14:creationId xmlns:p14="http://schemas.microsoft.com/office/powerpoint/2010/main" val="1894962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42</a:t>
            </a:fld>
            <a:endParaRPr lang="en-US" noProof="0" dirty="0"/>
          </a:p>
        </p:txBody>
      </p:sp>
      <p:sp>
        <p:nvSpPr>
          <p:cNvPr id="3" name="Footer Placeholder 2"/>
          <p:cNvSpPr>
            <a:spLocks noGrp="1"/>
          </p:cNvSpPr>
          <p:nvPr>
            <p:ph type="ftr" sz="quarter" idx="12"/>
          </p:nvPr>
        </p:nvSpPr>
        <p:spPr/>
        <p:txBody>
          <a:bodyPr/>
          <a:lstStyle/>
          <a:p>
            <a:r>
              <a:rPr lang="en-US" noProof="0" dirty="0"/>
              <a:t>ADD A FOOTER</a:t>
            </a:r>
          </a:p>
        </p:txBody>
      </p:sp>
      <p:pic>
        <p:nvPicPr>
          <p:cNvPr id="4" name="Picture 3"/>
          <p:cNvPicPr>
            <a:picLocks noChangeAspect="1"/>
          </p:cNvPicPr>
          <p:nvPr/>
        </p:nvPicPr>
        <p:blipFill>
          <a:blip r:embed="rId2"/>
          <a:stretch>
            <a:fillRect/>
          </a:stretch>
        </p:blipFill>
        <p:spPr>
          <a:xfrm>
            <a:off x="248194" y="228604"/>
            <a:ext cx="11717383" cy="6472642"/>
          </a:xfrm>
          <a:prstGeom prst="rect">
            <a:avLst/>
          </a:prstGeom>
        </p:spPr>
      </p:pic>
    </p:spTree>
    <p:extLst>
      <p:ext uri="{BB962C8B-B14F-4D97-AF65-F5344CB8AC3E}">
        <p14:creationId xmlns:p14="http://schemas.microsoft.com/office/powerpoint/2010/main" val="817862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43</a:t>
            </a:fld>
            <a:endParaRPr lang="en-US" noProof="0" dirty="0"/>
          </a:p>
        </p:txBody>
      </p:sp>
      <p:pic>
        <p:nvPicPr>
          <p:cNvPr id="4" name="Picture 3"/>
          <p:cNvPicPr>
            <a:picLocks noChangeAspect="1"/>
          </p:cNvPicPr>
          <p:nvPr/>
        </p:nvPicPr>
        <p:blipFill>
          <a:blip r:embed="rId2"/>
          <a:stretch>
            <a:fillRect/>
          </a:stretch>
        </p:blipFill>
        <p:spPr>
          <a:xfrm>
            <a:off x="222069" y="261257"/>
            <a:ext cx="11521440" cy="6361612"/>
          </a:xfrm>
          <a:prstGeom prst="rect">
            <a:avLst/>
          </a:prstGeom>
        </p:spPr>
      </p:pic>
    </p:spTree>
    <p:extLst>
      <p:ext uri="{BB962C8B-B14F-4D97-AF65-F5344CB8AC3E}">
        <p14:creationId xmlns:p14="http://schemas.microsoft.com/office/powerpoint/2010/main" val="3410149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44</a:t>
            </a:fld>
            <a:endParaRPr lang="en-US" noProof="0" dirty="0"/>
          </a:p>
        </p:txBody>
      </p:sp>
      <p:sp>
        <p:nvSpPr>
          <p:cNvPr id="4" name="Title 3"/>
          <p:cNvSpPr>
            <a:spLocks noGrp="1"/>
          </p:cNvSpPr>
          <p:nvPr>
            <p:ph type="title"/>
          </p:nvPr>
        </p:nvSpPr>
        <p:spPr>
          <a:xfrm>
            <a:off x="838200" y="365125"/>
            <a:ext cx="10515600" cy="3841115"/>
          </a:xfrm>
        </p:spPr>
        <p:txBody>
          <a:bodyPr>
            <a:normAutofit/>
          </a:bodyPr>
          <a:lstStyle/>
          <a:p>
            <a:r>
              <a:rPr lang="en-US" dirty="0"/>
              <a:t>Kyoto Protocol is a protocol  of the United Nations Frame work conventions on climate change aimed at fighting global warming…</a:t>
            </a:r>
            <a:endParaRPr lang="en-IN" dirty="0"/>
          </a:p>
        </p:txBody>
      </p:sp>
    </p:spTree>
    <p:extLst>
      <p:ext uri="{BB962C8B-B14F-4D97-AF65-F5344CB8AC3E}">
        <p14:creationId xmlns:p14="http://schemas.microsoft.com/office/powerpoint/2010/main" val="3704017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
            <a:ext cx="12072683" cy="5852160"/>
          </a:xfrm>
          <a:prstGeom prst="rect">
            <a:avLst/>
          </a:prstGeom>
        </p:spPr>
      </p:pic>
      <p:sp>
        <p:nvSpPr>
          <p:cNvPr id="6" name="TextBox 5">
            <a:extLst>
              <a:ext uri="{FF2B5EF4-FFF2-40B4-BE49-F238E27FC236}">
                <a16:creationId xmlns:a16="http://schemas.microsoft.com/office/drawing/2014/main" id="{44EFFF5B-E8EB-0DC0-2E17-B5A443518882}"/>
              </a:ext>
            </a:extLst>
          </p:cNvPr>
          <p:cNvSpPr txBox="1"/>
          <p:nvPr/>
        </p:nvSpPr>
        <p:spPr>
          <a:xfrm>
            <a:off x="172720" y="5977880"/>
            <a:ext cx="5811520" cy="646331"/>
          </a:xfrm>
          <a:prstGeom prst="rect">
            <a:avLst/>
          </a:prstGeom>
          <a:noFill/>
        </p:spPr>
        <p:txBody>
          <a:bodyPr wrap="square">
            <a:spAutoFit/>
          </a:bodyPr>
          <a:lstStyle/>
          <a:p>
            <a:r>
              <a:rPr lang="en-US" b="0" i="0" dirty="0">
                <a:solidFill>
                  <a:schemeClr val="bg1"/>
                </a:solidFill>
                <a:effectLst/>
                <a:latin typeface="Roboto" panose="02000000000000000000" pitchFamily="2" charset="0"/>
              </a:rPr>
              <a:t>UNFCCC: The United Nations Framework Convention on Climate Change </a:t>
            </a:r>
            <a:endParaRPr lang="en-IN" dirty="0">
              <a:solidFill>
                <a:schemeClr val="bg1"/>
              </a:solidFill>
            </a:endParaRPr>
          </a:p>
        </p:txBody>
      </p:sp>
    </p:spTree>
    <p:extLst>
      <p:ext uri="{BB962C8B-B14F-4D97-AF65-F5344CB8AC3E}">
        <p14:creationId xmlns:p14="http://schemas.microsoft.com/office/powerpoint/2010/main" val="154600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46</a:t>
            </a:fld>
            <a:endParaRPr lang="en-US" noProof="0" dirty="0"/>
          </a:p>
        </p:txBody>
      </p:sp>
      <p:sp>
        <p:nvSpPr>
          <p:cNvPr id="3" name="Footer Placeholder 2"/>
          <p:cNvSpPr>
            <a:spLocks noGrp="1"/>
          </p:cNvSpPr>
          <p:nvPr>
            <p:ph type="ftr" sz="quarter" idx="12"/>
          </p:nvPr>
        </p:nvSpPr>
        <p:spPr/>
        <p:txBody>
          <a:bodyPr/>
          <a:lstStyle/>
          <a:p>
            <a:r>
              <a:rPr lang="en-US" noProof="0" dirty="0"/>
              <a:t>ADD A FOOTER</a:t>
            </a:r>
          </a:p>
        </p:txBody>
      </p:sp>
      <p:pic>
        <p:nvPicPr>
          <p:cNvPr id="2050" name="Picture 2" descr="Infographic: Emissions in last 40 yrs half of C02 released since industrial  revolution - Times of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43692"/>
            <a:ext cx="11782697" cy="649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058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47</a:t>
            </a:fld>
            <a:endParaRPr lang="en-US" noProof="0" dirty="0"/>
          </a:p>
        </p:txBody>
      </p:sp>
      <p:sp>
        <p:nvSpPr>
          <p:cNvPr id="3" name="Footer Placeholder 2"/>
          <p:cNvSpPr>
            <a:spLocks noGrp="1"/>
          </p:cNvSpPr>
          <p:nvPr>
            <p:ph type="ftr" sz="quarter" idx="12"/>
          </p:nvPr>
        </p:nvSpPr>
        <p:spPr/>
        <p:txBody>
          <a:bodyPr/>
          <a:lstStyle/>
          <a:p>
            <a:r>
              <a:rPr lang="en-US" noProof="0" dirty="0"/>
              <a:t>ADD A FOOTER</a:t>
            </a:r>
          </a:p>
        </p:txBody>
      </p:sp>
      <p:pic>
        <p:nvPicPr>
          <p:cNvPr id="5" name="Picture 4"/>
          <p:cNvPicPr>
            <a:picLocks noChangeAspect="1"/>
          </p:cNvPicPr>
          <p:nvPr/>
        </p:nvPicPr>
        <p:blipFill>
          <a:blip r:embed="rId2"/>
          <a:stretch>
            <a:fillRect/>
          </a:stretch>
        </p:blipFill>
        <p:spPr>
          <a:xfrm>
            <a:off x="91440" y="169408"/>
            <a:ext cx="11926389" cy="6688591"/>
          </a:xfrm>
          <a:prstGeom prst="rect">
            <a:avLst/>
          </a:prstGeom>
        </p:spPr>
      </p:pic>
    </p:spTree>
    <p:extLst>
      <p:ext uri="{BB962C8B-B14F-4D97-AF65-F5344CB8AC3E}">
        <p14:creationId xmlns:p14="http://schemas.microsoft.com/office/powerpoint/2010/main" val="59967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48</a:t>
            </a:fld>
            <a:endParaRPr lang="en-US" noProof="0" dirty="0"/>
          </a:p>
        </p:txBody>
      </p:sp>
      <p:sp>
        <p:nvSpPr>
          <p:cNvPr id="4" name="Title 3"/>
          <p:cNvSpPr>
            <a:spLocks noGrp="1"/>
          </p:cNvSpPr>
          <p:nvPr>
            <p:ph type="title"/>
          </p:nvPr>
        </p:nvSpPr>
        <p:spPr>
          <a:xfrm>
            <a:off x="200296" y="3971109"/>
            <a:ext cx="5220789" cy="2664822"/>
          </a:xfrm>
        </p:spPr>
        <p:txBody>
          <a:bodyPr>
            <a:normAutofit fontScale="90000"/>
          </a:bodyPr>
          <a:lstStyle/>
          <a:p>
            <a:r>
              <a:rPr lang="en-US" dirty="0"/>
              <a:t>Uranium in </a:t>
            </a:r>
            <a:r>
              <a:rPr lang="en-US" dirty="0" err="1"/>
              <a:t>Ladakh</a:t>
            </a:r>
            <a:r>
              <a:rPr lang="en-US" dirty="0"/>
              <a:t> – Potential resources</a:t>
            </a:r>
            <a:br>
              <a:rPr lang="en-US" dirty="0"/>
            </a:br>
            <a:endParaRPr lang="en-IN" dirty="0"/>
          </a:p>
        </p:txBody>
      </p:sp>
      <p:pic>
        <p:nvPicPr>
          <p:cNvPr id="5" name="Picture 4"/>
          <p:cNvPicPr>
            <a:picLocks noChangeAspect="1"/>
          </p:cNvPicPr>
          <p:nvPr/>
        </p:nvPicPr>
        <p:blipFill>
          <a:blip r:embed="rId2"/>
          <a:stretch>
            <a:fillRect/>
          </a:stretch>
        </p:blipFill>
        <p:spPr>
          <a:xfrm>
            <a:off x="200297" y="160867"/>
            <a:ext cx="5620982" cy="3457225"/>
          </a:xfrm>
          <a:prstGeom prst="rect">
            <a:avLst/>
          </a:prstGeom>
        </p:spPr>
      </p:pic>
      <p:pic>
        <p:nvPicPr>
          <p:cNvPr id="5124" name="Picture 4" descr="Ladakh New Map. Ladakh In India Map Vector Illustration. India New Map Of  Jammu Kashmir And Ladakh. Stock Vector - Illustration of ladakh, europa:  176108881"/>
          <p:cNvPicPr>
            <a:picLocks noChangeAspect="1" noChangeArrowheads="1"/>
          </p:cNvPicPr>
          <p:nvPr/>
        </p:nvPicPr>
        <p:blipFill rotWithShape="1">
          <a:blip r:embed="rId3">
            <a:extLst>
              <a:ext uri="{28A0092B-C50C-407E-A947-70E740481C1C}">
                <a14:useLocalDpi xmlns:a14="http://schemas.microsoft.com/office/drawing/2010/main" val="0"/>
              </a:ext>
            </a:extLst>
          </a:blip>
          <a:srcRect t="12981" b="8744"/>
          <a:stretch/>
        </p:blipFill>
        <p:spPr bwMode="auto">
          <a:xfrm>
            <a:off x="5821279" y="160867"/>
            <a:ext cx="6170425" cy="666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15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49</a:t>
            </a:fld>
            <a:endParaRPr lang="en-US" noProof="0" dirty="0"/>
          </a:p>
        </p:txBody>
      </p:sp>
      <p:sp>
        <p:nvSpPr>
          <p:cNvPr id="4" name="Title 3"/>
          <p:cNvSpPr>
            <a:spLocks noGrp="1"/>
          </p:cNvSpPr>
          <p:nvPr>
            <p:ph type="title"/>
          </p:nvPr>
        </p:nvSpPr>
        <p:spPr>
          <a:xfrm>
            <a:off x="319127" y="4105266"/>
            <a:ext cx="4285881" cy="2547576"/>
          </a:xfrm>
        </p:spPr>
        <p:txBody>
          <a:bodyPr>
            <a:normAutofit/>
          </a:bodyPr>
          <a:lstStyle/>
          <a:p>
            <a:r>
              <a:rPr lang="en-US" dirty="0"/>
              <a:t>Coal  mines in India - Actual resources </a:t>
            </a:r>
            <a:endParaRPr lang="en-IN" dirty="0"/>
          </a:p>
        </p:txBody>
      </p:sp>
      <p:pic>
        <p:nvPicPr>
          <p:cNvPr id="5" name="Picture 4"/>
          <p:cNvPicPr>
            <a:picLocks noChangeAspect="1"/>
          </p:cNvPicPr>
          <p:nvPr/>
        </p:nvPicPr>
        <p:blipFill>
          <a:blip r:embed="rId2"/>
          <a:stretch>
            <a:fillRect/>
          </a:stretch>
        </p:blipFill>
        <p:spPr>
          <a:xfrm>
            <a:off x="177262" y="216966"/>
            <a:ext cx="4483088" cy="3888300"/>
          </a:xfrm>
          <a:prstGeom prst="rect">
            <a:avLst/>
          </a:prstGeom>
        </p:spPr>
      </p:pic>
      <p:pic>
        <p:nvPicPr>
          <p:cNvPr id="9218" name="Picture 2" descr="Amit Sengupta - UPSC, IAS, SSC CGL, CDS, NDA exam preparation: Coal  deposits and mines in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692" y="182880"/>
            <a:ext cx="7354388" cy="6469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5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396448"/>
            <a:ext cx="10364451" cy="935963"/>
          </a:xfrm>
        </p:spPr>
        <p:txBody>
          <a:bodyPr>
            <a:normAutofit/>
          </a:bodyPr>
          <a:lstStyle/>
          <a:p>
            <a:r>
              <a:rPr lang="en-US" cap="none" dirty="0"/>
              <a:t>Yes, they are natural resources……</a:t>
            </a:r>
            <a:endParaRPr lang="en-IN" cap="none" dirty="0"/>
          </a:p>
        </p:txBody>
      </p:sp>
      <p:pic>
        <p:nvPicPr>
          <p:cNvPr id="3" name="Picture 2"/>
          <p:cNvPicPr>
            <a:picLocks noChangeAspect="1"/>
          </p:cNvPicPr>
          <p:nvPr/>
        </p:nvPicPr>
        <p:blipFill>
          <a:blip r:embed="rId2"/>
          <a:stretch>
            <a:fillRect/>
          </a:stretch>
        </p:blipFill>
        <p:spPr>
          <a:xfrm>
            <a:off x="587828" y="1358537"/>
            <a:ext cx="10690397" cy="5290457"/>
          </a:xfrm>
          <a:prstGeom prst="rect">
            <a:avLst/>
          </a:prstGeom>
        </p:spPr>
      </p:pic>
    </p:spTree>
    <p:extLst>
      <p:ext uri="{BB962C8B-B14F-4D97-AF65-F5344CB8AC3E}">
        <p14:creationId xmlns:p14="http://schemas.microsoft.com/office/powerpoint/2010/main" val="1103995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50</a:t>
            </a:fld>
            <a:endParaRPr lang="en-US" noProof="0" dirty="0"/>
          </a:p>
        </p:txBody>
      </p:sp>
      <p:sp>
        <p:nvSpPr>
          <p:cNvPr id="3" name="Footer Placeholder 2"/>
          <p:cNvSpPr>
            <a:spLocks noGrp="1"/>
          </p:cNvSpPr>
          <p:nvPr>
            <p:ph type="ftr" sz="quarter" idx="12"/>
          </p:nvPr>
        </p:nvSpPr>
        <p:spPr/>
        <p:txBody>
          <a:bodyPr/>
          <a:lstStyle/>
          <a:p>
            <a:r>
              <a:rPr lang="en-US" noProof="0"/>
              <a:t>ADD A FOOTER</a:t>
            </a:r>
            <a:endParaRPr lang="en-US" noProof="0" dirty="0"/>
          </a:p>
        </p:txBody>
      </p:sp>
      <p:pic>
        <p:nvPicPr>
          <p:cNvPr id="5" name="Picture 4"/>
          <p:cNvPicPr>
            <a:picLocks noChangeAspect="1"/>
          </p:cNvPicPr>
          <p:nvPr/>
        </p:nvPicPr>
        <p:blipFill>
          <a:blip r:embed="rId2"/>
          <a:stretch>
            <a:fillRect/>
          </a:stretch>
        </p:blipFill>
        <p:spPr>
          <a:xfrm>
            <a:off x="169818" y="91440"/>
            <a:ext cx="12022182" cy="6766559"/>
          </a:xfrm>
          <a:prstGeom prst="rect">
            <a:avLst/>
          </a:prstGeom>
        </p:spPr>
      </p:pic>
    </p:spTree>
    <p:extLst>
      <p:ext uri="{BB962C8B-B14F-4D97-AF65-F5344CB8AC3E}">
        <p14:creationId xmlns:p14="http://schemas.microsoft.com/office/powerpoint/2010/main" val="274856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51</a:t>
            </a:fld>
            <a:endParaRPr lang="en-US" noProof="0" dirty="0"/>
          </a:p>
        </p:txBody>
      </p:sp>
      <p:sp>
        <p:nvSpPr>
          <p:cNvPr id="3" name="Footer Placeholder 2"/>
          <p:cNvSpPr>
            <a:spLocks noGrp="1"/>
          </p:cNvSpPr>
          <p:nvPr>
            <p:ph type="ftr" sz="quarter" idx="12"/>
          </p:nvPr>
        </p:nvSpPr>
        <p:spPr/>
        <p:txBody>
          <a:bodyPr/>
          <a:lstStyle/>
          <a:p>
            <a:r>
              <a:rPr lang="en-US" noProof="0"/>
              <a:t>ADD A FOOTER</a:t>
            </a:r>
            <a:endParaRPr lang="en-US" noProof="0" dirty="0"/>
          </a:p>
        </p:txBody>
      </p:sp>
      <p:pic>
        <p:nvPicPr>
          <p:cNvPr id="10242" name="Picture 2" descr="Abiotic Factors - Fore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01" y="707886"/>
            <a:ext cx="5748836" cy="59411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5686" y="0"/>
            <a:ext cx="5105400" cy="707886"/>
          </a:xfrm>
          <a:prstGeom prst="rect">
            <a:avLst/>
          </a:prstGeom>
          <a:noFill/>
        </p:spPr>
        <p:txBody>
          <a:bodyPr wrap="square" rtlCol="0">
            <a:spAutoFit/>
          </a:bodyPr>
          <a:lstStyle/>
          <a:p>
            <a:r>
              <a:rPr lang="en-US" sz="4000" dirty="0">
                <a:solidFill>
                  <a:schemeClr val="bg1"/>
                </a:solidFill>
              </a:rPr>
              <a:t>Abiotic  resources                           </a:t>
            </a:r>
            <a:endParaRPr lang="en-IN" sz="4000" dirty="0">
              <a:solidFill>
                <a:schemeClr val="bg1"/>
              </a:solidFill>
            </a:endParaRPr>
          </a:p>
        </p:txBody>
      </p:sp>
      <p:pic>
        <p:nvPicPr>
          <p:cNvPr id="10244" name="Picture 4" descr="Natural resource animated 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537" y="177375"/>
            <a:ext cx="6076950" cy="64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313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52</a:t>
            </a:fld>
            <a:endParaRPr lang="en-US" noProof="0" dirty="0"/>
          </a:p>
        </p:txBody>
      </p:sp>
      <p:sp>
        <p:nvSpPr>
          <p:cNvPr id="3" name="Footer Placeholder 2"/>
          <p:cNvSpPr>
            <a:spLocks noGrp="1"/>
          </p:cNvSpPr>
          <p:nvPr>
            <p:ph type="ftr" sz="quarter" idx="12"/>
          </p:nvPr>
        </p:nvSpPr>
        <p:spPr/>
        <p:txBody>
          <a:bodyPr/>
          <a:lstStyle/>
          <a:p>
            <a:r>
              <a:rPr lang="en-US" noProof="0"/>
              <a:t>ADD A FOOTER</a:t>
            </a:r>
            <a:endParaRPr lang="en-US" noProof="0" dirty="0"/>
          </a:p>
        </p:txBody>
      </p:sp>
      <p:pic>
        <p:nvPicPr>
          <p:cNvPr id="4" name="Picture 3"/>
          <p:cNvPicPr>
            <a:picLocks noChangeAspect="1"/>
          </p:cNvPicPr>
          <p:nvPr/>
        </p:nvPicPr>
        <p:blipFill>
          <a:blip r:embed="rId2"/>
          <a:stretch>
            <a:fillRect/>
          </a:stretch>
        </p:blipFill>
        <p:spPr>
          <a:xfrm>
            <a:off x="154624" y="169817"/>
            <a:ext cx="12037376" cy="6544492"/>
          </a:xfrm>
          <a:prstGeom prst="rect">
            <a:avLst/>
          </a:prstGeom>
        </p:spPr>
      </p:pic>
      <p:sp>
        <p:nvSpPr>
          <p:cNvPr id="5" name="TextBox 4"/>
          <p:cNvSpPr txBox="1"/>
          <p:nvPr/>
        </p:nvSpPr>
        <p:spPr>
          <a:xfrm>
            <a:off x="11129554" y="5878286"/>
            <a:ext cx="875212" cy="605323"/>
          </a:xfrm>
          <a:prstGeom prst="rect">
            <a:avLst/>
          </a:prstGeom>
          <a:solidFill>
            <a:schemeClr val="tx1"/>
          </a:solidFill>
        </p:spPr>
        <p:txBody>
          <a:bodyPr wrap="square" rtlCol="0">
            <a:spAutoFit/>
          </a:bodyPr>
          <a:lstStyle/>
          <a:p>
            <a:endParaRPr lang="en-IN" dirty="0"/>
          </a:p>
        </p:txBody>
      </p:sp>
      <p:sp>
        <p:nvSpPr>
          <p:cNvPr id="6" name="Oval 5"/>
          <p:cNvSpPr/>
          <p:nvPr/>
        </p:nvSpPr>
        <p:spPr>
          <a:xfrm>
            <a:off x="11351623" y="431074"/>
            <a:ext cx="431074" cy="535578"/>
          </a:xfrm>
          <a:prstGeom prst="ellipse">
            <a:avLst/>
          </a:prstGeom>
          <a:solidFill>
            <a:schemeClr val="tx1"/>
          </a:solidFill>
          <a:ln w="12700" cap="flat">
            <a:noFill/>
            <a:prstDash val="solid"/>
            <a:miter/>
          </a:ln>
        </p:spPr>
        <p:txBody>
          <a:bodyPr rtlCol="0" anchor="ctr"/>
          <a:lstStyle/>
          <a:p>
            <a:pPr algn="l"/>
            <a:endParaRPr lang="en-IN" dirty="0"/>
          </a:p>
        </p:txBody>
      </p:sp>
    </p:spTree>
    <p:extLst>
      <p:ext uri="{BB962C8B-B14F-4D97-AF65-F5344CB8AC3E}">
        <p14:creationId xmlns:p14="http://schemas.microsoft.com/office/powerpoint/2010/main" val="1480810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53</a:t>
            </a:fld>
            <a:endParaRPr lang="en-US" noProof="0" dirty="0"/>
          </a:p>
        </p:txBody>
      </p:sp>
      <p:sp>
        <p:nvSpPr>
          <p:cNvPr id="3" name="Footer Placeholder 2"/>
          <p:cNvSpPr>
            <a:spLocks noGrp="1"/>
          </p:cNvSpPr>
          <p:nvPr>
            <p:ph type="ftr" sz="quarter" idx="12"/>
          </p:nvPr>
        </p:nvSpPr>
        <p:spPr/>
        <p:txBody>
          <a:bodyPr/>
          <a:lstStyle/>
          <a:p>
            <a:r>
              <a:rPr lang="en-US" noProof="0"/>
              <a:t>ADD A FOOTER</a:t>
            </a:r>
            <a:endParaRPr lang="en-US" noProof="0" dirty="0"/>
          </a:p>
        </p:txBody>
      </p:sp>
      <p:pic>
        <p:nvPicPr>
          <p:cNvPr id="11266" name="Picture 2" descr="RESOURCES AND DEVELOPMENT - ppt video onlin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82880"/>
            <a:ext cx="11862254" cy="651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210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54</a:t>
            </a:fld>
            <a:endParaRPr lang="en-US" noProof="0" dirty="0"/>
          </a:p>
        </p:txBody>
      </p:sp>
      <p:sp>
        <p:nvSpPr>
          <p:cNvPr id="4" name="Title 3"/>
          <p:cNvSpPr>
            <a:spLocks noGrp="1"/>
          </p:cNvSpPr>
          <p:nvPr>
            <p:ph type="title"/>
          </p:nvPr>
        </p:nvSpPr>
        <p:spPr>
          <a:xfrm>
            <a:off x="838200" y="365125"/>
            <a:ext cx="10515600" cy="5630726"/>
          </a:xfrm>
        </p:spPr>
        <p:txBody>
          <a:bodyPr>
            <a:noAutofit/>
          </a:bodyPr>
          <a:lstStyle/>
          <a:p>
            <a:r>
              <a:rPr lang="en-US" sz="6000" dirty="0"/>
              <a:t>HW - Collect the  Natural resources of Tamil Nadu, then classify the those resources</a:t>
            </a:r>
            <a:endParaRPr lang="en-IN" sz="6000" dirty="0"/>
          </a:p>
        </p:txBody>
      </p:sp>
    </p:spTree>
    <p:extLst>
      <p:ext uri="{BB962C8B-B14F-4D97-AF65-F5344CB8AC3E}">
        <p14:creationId xmlns:p14="http://schemas.microsoft.com/office/powerpoint/2010/main" val="3544360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55</a:t>
            </a:fld>
            <a:endParaRPr lang="en-US" noProof="0" dirty="0"/>
          </a:p>
        </p:txBody>
      </p:sp>
      <p:sp>
        <p:nvSpPr>
          <p:cNvPr id="4" name="Title 3"/>
          <p:cNvSpPr>
            <a:spLocks noGrp="1"/>
          </p:cNvSpPr>
          <p:nvPr>
            <p:ph type="title"/>
          </p:nvPr>
        </p:nvSpPr>
        <p:spPr>
          <a:xfrm>
            <a:off x="838199" y="444138"/>
            <a:ext cx="10996749" cy="1240971"/>
          </a:xfrm>
        </p:spPr>
        <p:txBody>
          <a:bodyPr>
            <a:normAutofit fontScale="90000"/>
          </a:bodyPr>
          <a:lstStyle/>
          <a:p>
            <a:r>
              <a:rPr lang="en-US" dirty="0"/>
              <a:t>Activity –Conduct awareness play on “conservation of resources “</a:t>
            </a:r>
            <a:endParaRPr lang="en-IN" dirty="0"/>
          </a:p>
        </p:txBody>
      </p:sp>
      <p:pic>
        <p:nvPicPr>
          <p:cNvPr id="3074" name="Picture 2" descr="Analysis of Conservation of Natural Resources - Teachoo - Concepts"/>
          <p:cNvPicPr>
            <a:picLocks noChangeAspect="1" noChangeArrowheads="1"/>
          </p:cNvPicPr>
          <p:nvPr/>
        </p:nvPicPr>
        <p:blipFill rotWithShape="1">
          <a:blip r:embed="rId2">
            <a:extLst>
              <a:ext uri="{28A0092B-C50C-407E-A947-70E740481C1C}">
                <a14:useLocalDpi xmlns:a14="http://schemas.microsoft.com/office/drawing/2010/main" val="0"/>
              </a:ext>
            </a:extLst>
          </a:blip>
          <a:srcRect t="9967"/>
          <a:stretch/>
        </p:blipFill>
        <p:spPr bwMode="auto">
          <a:xfrm>
            <a:off x="418011" y="2037822"/>
            <a:ext cx="11416937" cy="466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490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309279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1" y="182881"/>
            <a:ext cx="11691258" cy="6544490"/>
          </a:xfrm>
          <a:noFill/>
        </p:spPr>
        <p:txBody>
          <a:bodyPr>
            <a:normAutofit fontScale="90000"/>
          </a:bodyPr>
          <a:lstStyle/>
          <a:p>
            <a:br>
              <a:rPr lang="en-US" sz="5400" dirty="0">
                <a:latin typeface="Times New Roman" panose="02020603050405020304" pitchFamily="18" charset="0"/>
                <a:cs typeface="Times New Roman" panose="02020603050405020304" pitchFamily="18" charset="0"/>
              </a:rPr>
            </a:br>
            <a:br>
              <a:rPr lang="en-US" sz="5400" dirty="0">
                <a:latin typeface="Times New Roman" panose="02020603050405020304" pitchFamily="18" charset="0"/>
                <a:cs typeface="Times New Roman" panose="02020603050405020304" pitchFamily="18" charset="0"/>
              </a:rPr>
            </a:br>
            <a:r>
              <a:rPr lang="en-US" sz="5400" cap="none" dirty="0">
                <a:latin typeface="Times New Roman" panose="02020603050405020304" pitchFamily="18" charset="0"/>
                <a:cs typeface="Times New Roman" panose="02020603050405020304" pitchFamily="18" charset="0"/>
              </a:rPr>
              <a:t>What  is  meant by resources?</a:t>
            </a:r>
            <a:br>
              <a:rPr lang="en-US" sz="5400" dirty="0">
                <a:latin typeface="Times New Roman" panose="02020603050405020304" pitchFamily="18" charset="0"/>
                <a:cs typeface="Times New Roman" panose="02020603050405020304" pitchFamily="18" charset="0"/>
              </a:rPr>
            </a:b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a:t>
            </a:r>
            <a:r>
              <a:rPr lang="en-US" sz="5400" cap="none" dirty="0">
                <a:latin typeface="Times New Roman" panose="02020603050405020304" pitchFamily="18" charset="0"/>
                <a:cs typeface="Times New Roman" panose="02020603050405020304" pitchFamily="18" charset="0"/>
              </a:rPr>
              <a:t>Resource is a collective wealth  of a country .</a:t>
            </a:r>
            <a:br>
              <a:rPr lang="en-US" sz="5400" cap="none" dirty="0">
                <a:latin typeface="Times New Roman" panose="02020603050405020304" pitchFamily="18" charset="0"/>
                <a:cs typeface="Times New Roman" panose="02020603050405020304" pitchFamily="18" charset="0"/>
              </a:rPr>
            </a:br>
            <a:r>
              <a:rPr lang="en-US" sz="5400" cap="none" dirty="0">
                <a:latin typeface="Times New Roman" panose="02020603050405020304" pitchFamily="18" charset="0"/>
                <a:cs typeface="Times New Roman" panose="02020603050405020304" pitchFamily="18" charset="0"/>
              </a:rPr>
              <a:t>*our environment provides us with numerous things which met our requirements. These things known as resources.</a:t>
            </a:r>
            <a:br>
              <a:rPr lang="en-US" sz="5400" cap="none"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942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6239483"/>
          </a:xfrm>
          <a:noFill/>
        </p:spPr>
        <p:txBody>
          <a:bodyPr>
            <a:normAutofit/>
          </a:bodyPr>
          <a:lstStyle/>
          <a:p>
            <a:r>
              <a:rPr lang="en-US" sz="5400" cap="none" dirty="0"/>
              <a:t>Exactly if you want to know that….</a:t>
            </a:r>
            <a:br>
              <a:rPr lang="en-US" sz="5400" cap="none" dirty="0"/>
            </a:br>
            <a:br>
              <a:rPr lang="en-US" sz="5400" cap="none" dirty="0"/>
            </a:br>
            <a:r>
              <a:rPr lang="en-US" sz="5400" cap="none" dirty="0"/>
              <a:t>Resource is something which human society attaches value  due to its usefulness…</a:t>
            </a:r>
          </a:p>
        </p:txBody>
      </p:sp>
    </p:spTree>
    <p:extLst>
      <p:ext uri="{BB962C8B-B14F-4D97-AF65-F5344CB8AC3E}">
        <p14:creationId xmlns:p14="http://schemas.microsoft.com/office/powerpoint/2010/main" val="1519066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697" y="130629"/>
            <a:ext cx="11443063" cy="6596742"/>
          </a:xfrm>
          <a:noFill/>
        </p:spPr>
        <p:txBody>
          <a:bodyPr>
            <a:normAutofit/>
          </a:bodyPr>
          <a:lstStyle/>
          <a:p>
            <a:r>
              <a:rPr lang="en-US" sz="4800" cap="none" dirty="0"/>
              <a:t>This means that, what is considered a resource can change over time..</a:t>
            </a:r>
            <a:br>
              <a:rPr lang="en-US" sz="4800" cap="none" dirty="0"/>
            </a:br>
            <a:r>
              <a:rPr lang="en-US" sz="4800" cap="none" dirty="0"/>
              <a:t>For example,   lets talk about oil…until the late 19</a:t>
            </a:r>
            <a:r>
              <a:rPr lang="en-US" sz="4800" cap="none" baseline="30000" dirty="0"/>
              <a:t>th</a:t>
            </a:r>
            <a:r>
              <a:rPr lang="en-US" sz="4800" cap="none" dirty="0"/>
              <a:t> century  it was not considered as a valuable resource..  Why?</a:t>
            </a:r>
          </a:p>
        </p:txBody>
      </p:sp>
    </p:spTree>
    <p:extLst>
      <p:ext uri="{BB962C8B-B14F-4D97-AF65-F5344CB8AC3E}">
        <p14:creationId xmlns:p14="http://schemas.microsoft.com/office/powerpoint/2010/main" val="883335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4933197"/>
          </a:xfrm>
        </p:spPr>
        <p:txBody>
          <a:bodyPr>
            <a:normAutofit fontScale="90000"/>
          </a:bodyPr>
          <a:lstStyle/>
          <a:p>
            <a:r>
              <a:rPr lang="en-US" dirty="0"/>
              <a:t>Yes ..we are going discuss about geography..</a:t>
            </a:r>
            <a:br>
              <a:rPr lang="en-US" dirty="0"/>
            </a:br>
            <a:br>
              <a:rPr lang="en-US" dirty="0"/>
            </a:br>
            <a:r>
              <a:rPr lang="en-US" sz="12800" dirty="0">
                <a:solidFill>
                  <a:srgbClr val="FF0000"/>
                </a:solidFill>
              </a:rPr>
              <a:t>1.</a:t>
            </a:r>
            <a:r>
              <a:rPr lang="en-US" sz="13800" cap="none" dirty="0">
                <a:solidFill>
                  <a:srgbClr val="FF0000"/>
                </a:solidFill>
              </a:rPr>
              <a:t>Natural resources</a:t>
            </a:r>
            <a:br>
              <a:rPr lang="en-US" dirty="0"/>
            </a:br>
            <a:endParaRPr lang="en-US" dirty="0"/>
          </a:p>
        </p:txBody>
      </p:sp>
    </p:spTree>
    <p:extLst>
      <p:ext uri="{BB962C8B-B14F-4D97-AF65-F5344CB8AC3E}">
        <p14:creationId xmlns:p14="http://schemas.microsoft.com/office/powerpoint/2010/main" val="759339203"/>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712</Words>
  <Application>Microsoft Office PowerPoint</Application>
  <PresentationFormat>Widescreen</PresentationFormat>
  <Paragraphs>76</Paragraphs>
  <Slides>56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Franklin Gothic Book</vt:lpstr>
      <vt:lpstr>Gill Sans MT</vt:lpstr>
      <vt:lpstr>Roboto</vt:lpstr>
      <vt:lpstr>Times New Roman</vt:lpstr>
      <vt:lpstr>Office Theme</vt:lpstr>
      <vt:lpstr>PowerPoint Presentation</vt:lpstr>
      <vt:lpstr>PowerPoint Presentation</vt:lpstr>
      <vt:lpstr>PowerPoint Presentation</vt:lpstr>
      <vt:lpstr>Today we are going to discuss about ? </vt:lpstr>
      <vt:lpstr>Yes, they are natural resources……</vt:lpstr>
      <vt:lpstr>  What  is  meant by resources?  *Resource is a collective wealth  of a country . *our environment provides us with numerous things which met our requirements. These things known as resources.    </vt:lpstr>
      <vt:lpstr>Exactly if you want to know that….  Resource is something which human society attaches value  due to its usefulness…</vt:lpstr>
      <vt:lpstr>This means that, what is considered a resource can change over time.. For example,   lets talk about oil…until the late 19th century  it was not considered as a valuable resource..  Why?</vt:lpstr>
      <vt:lpstr>Yes ..we are going discuss about geography..  1.Natural resources </vt:lpstr>
      <vt:lpstr>In this chapter we will discuss about     1.Value of resource 2.Types of resource 3.How human activities affect these resources… </vt:lpstr>
      <vt:lpstr>Value of resources is determined by its quantity and quality and its usefulness in the present times..</vt:lpstr>
      <vt:lpstr>Three  Characteristics  of resources:- 1.Utility(usefulness) 2.Limited availability 3.Potential(possibilities to develop)</vt:lpstr>
      <vt:lpstr>Factors which determine the value of a resource  lets discuss</vt:lpstr>
      <vt:lpstr>PowerPoint Presentation</vt:lpstr>
      <vt:lpstr>The value of certain resource depends the economy of a country.. How? Ex:coal and  iron ore(rock which contains iron minerals)  hint:- [developed countries,undeveloped countries]</vt:lpstr>
      <vt:lpstr>Value of the resource depends upon   its demand.. Example:cotton,timber,food grains</vt:lpstr>
      <vt:lpstr> Value of resources depends on its aesthetic(beauty) quality. Example:handicraft,handloom, jute</vt:lpstr>
      <vt:lpstr>Value of resources depends on its availability  example: water in desert area</vt:lpstr>
      <vt:lpstr>Economic value  of  a resource may change with time. Example:agricultural land</vt:lpstr>
      <vt:lpstr>People are valued because of their knowledge and ideas which lead to great inventions and discoveries</vt:lpstr>
      <vt:lpstr>PowerPoint Presentation</vt:lpstr>
      <vt:lpstr>PowerPoint Presentation</vt:lpstr>
      <vt:lpstr>PowerPoint Presentation</vt:lpstr>
      <vt:lpstr>Materials like coal and iron ore were considered useful resources only after humans learnt how to  utilize these materials for their benefit. </vt:lpstr>
      <vt:lpstr>PowerPoint Presentation</vt:lpstr>
      <vt:lpstr>PowerPoint Presentation</vt:lpstr>
      <vt:lpstr>PowerPoint Presentation</vt:lpstr>
      <vt:lpstr>PowerPoint Presentation</vt:lpstr>
      <vt:lpstr>PowerPoint Presentation</vt:lpstr>
      <vt:lpstr>PowerPoint Presentation</vt:lpstr>
      <vt:lpstr>Which is more valuable resource?        </vt:lpstr>
      <vt:lpstr>Human resources are considered as  more valuable than others because…</vt:lpstr>
      <vt:lpstr>They give their valuable services and knowledge to the society</vt:lpstr>
      <vt:lpstr>Value of resources is determined by its quantity and quality and its usefulness in the present times..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Kyoto Protocol is a protocol  of the United Nations Frame work conventions on climate change aimed at fighting global warming…</vt:lpstr>
      <vt:lpstr>PowerPoint Presentation</vt:lpstr>
      <vt:lpstr>PowerPoint Presentation</vt:lpstr>
      <vt:lpstr>PowerPoint Presentation</vt:lpstr>
      <vt:lpstr>Uranium in Ladakh – Potential resources </vt:lpstr>
      <vt:lpstr>Coal  mines in India - Actual resources </vt:lpstr>
      <vt:lpstr>PowerPoint Presentation</vt:lpstr>
      <vt:lpstr>PowerPoint Presentation</vt:lpstr>
      <vt:lpstr>PowerPoint Presentation</vt:lpstr>
      <vt:lpstr>PowerPoint Presentation</vt:lpstr>
      <vt:lpstr>HW - Collect the  Natural resources of Tamil Nadu, then classify the those resources</vt:lpstr>
      <vt:lpstr>Activity –Conduct awareness play on “conservation of resources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cp:revision>
  <dcterms:created xsi:type="dcterms:W3CDTF">2021-05-28T16:56:09Z</dcterms:created>
  <dcterms:modified xsi:type="dcterms:W3CDTF">2024-01-10T15:03:25Z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